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Nunito SemiBold"/>
      <p:regular r:id="rId61"/>
      <p:bold r:id="rId62"/>
      <p:italic r:id="rId63"/>
      <p:boldItalic r:id="rId64"/>
    </p:embeddedFont>
    <p:embeddedFont>
      <p:font typeface="Raleway"/>
      <p:regular r:id="rId65"/>
      <p:bold r:id="rId66"/>
      <p:italic r:id="rId67"/>
      <p:boldItalic r:id="rId68"/>
    </p:embeddedFont>
    <p:embeddedFont>
      <p:font typeface="Spartan Medium"/>
      <p:regular r:id="rId69"/>
      <p:bold r:id="rId70"/>
    </p:embeddedFont>
    <p:embeddedFont>
      <p:font typeface="Nunito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  <p:embeddedFont>
      <p:font typeface="Maven Pro"/>
      <p:regular r:id="rId79"/>
      <p:bold r:id="rId80"/>
    </p:embeddedFont>
    <p:embeddedFont>
      <p:font typeface="Nunito ExtraBold"/>
      <p:bold r:id="rId81"/>
      <p:boldItalic r:id="rId82"/>
    </p:embeddedFont>
    <p:embeddedFont>
      <p:font typeface="Nunito Black"/>
      <p:bold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E19CCA-63E8-4284-A330-B3ED3F92E701}">
  <a:tblStyle styleId="{BCE19CCA-63E8-4284-A330-B3ED3F92E7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Black-boldItalic.fntdata"/><Relationship Id="rId83" Type="http://schemas.openxmlformats.org/officeDocument/2006/relationships/font" Target="fonts/NunitoBlack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avenPro-bold.fntdata"/><Relationship Id="rId82" Type="http://schemas.openxmlformats.org/officeDocument/2006/relationships/font" Target="fonts/NunitoExtraBold-boldItalic.fntdata"/><Relationship Id="rId81" Type="http://schemas.openxmlformats.org/officeDocument/2006/relationships/font" Target="fonts/Nunito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italic.fntdata"/><Relationship Id="rId72" Type="http://schemas.openxmlformats.org/officeDocument/2006/relationships/font" Target="fonts/Nunito-bold.fntdata"/><Relationship Id="rId31" Type="http://schemas.openxmlformats.org/officeDocument/2006/relationships/slide" Target="slides/slide25.xml"/><Relationship Id="rId75" Type="http://schemas.openxmlformats.org/officeDocument/2006/relationships/font" Target="fonts/Lato-regular.fntdata"/><Relationship Id="rId30" Type="http://schemas.openxmlformats.org/officeDocument/2006/relationships/slide" Target="slides/slide24.xml"/><Relationship Id="rId74" Type="http://schemas.openxmlformats.org/officeDocument/2006/relationships/font" Target="fonts/Nunito-boldItalic.fntdata"/><Relationship Id="rId33" Type="http://schemas.openxmlformats.org/officeDocument/2006/relationships/slide" Target="slides/slide27.xml"/><Relationship Id="rId77" Type="http://schemas.openxmlformats.org/officeDocument/2006/relationships/font" Target="fonts/Lato-italic.fntdata"/><Relationship Id="rId32" Type="http://schemas.openxmlformats.org/officeDocument/2006/relationships/slide" Target="slides/slide26.xml"/><Relationship Id="rId76" Type="http://schemas.openxmlformats.org/officeDocument/2006/relationships/font" Target="fonts/Lato-bold.fntdata"/><Relationship Id="rId35" Type="http://schemas.openxmlformats.org/officeDocument/2006/relationships/slide" Target="slides/slide29.xml"/><Relationship Id="rId79" Type="http://schemas.openxmlformats.org/officeDocument/2006/relationships/font" Target="fonts/MavenPro-regular.fntdata"/><Relationship Id="rId34" Type="http://schemas.openxmlformats.org/officeDocument/2006/relationships/slide" Target="slides/slide28.xml"/><Relationship Id="rId78" Type="http://schemas.openxmlformats.org/officeDocument/2006/relationships/font" Target="fonts/Lato-boldItalic.fntdata"/><Relationship Id="rId71" Type="http://schemas.openxmlformats.org/officeDocument/2006/relationships/font" Target="fonts/Nunito-regular.fntdata"/><Relationship Id="rId70" Type="http://schemas.openxmlformats.org/officeDocument/2006/relationships/font" Target="fonts/SpartanMedium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SemiBold-bold.fntdata"/><Relationship Id="rId61" Type="http://schemas.openxmlformats.org/officeDocument/2006/relationships/font" Target="fonts/NunitoSemiBold-regular.fntdata"/><Relationship Id="rId20" Type="http://schemas.openxmlformats.org/officeDocument/2006/relationships/slide" Target="slides/slide14.xml"/><Relationship Id="rId64" Type="http://schemas.openxmlformats.org/officeDocument/2006/relationships/font" Target="fonts/NunitoSemiBold-boldItalic.fntdata"/><Relationship Id="rId63" Type="http://schemas.openxmlformats.org/officeDocument/2006/relationships/font" Target="fonts/NunitoSemiBold-italic.fntdata"/><Relationship Id="rId22" Type="http://schemas.openxmlformats.org/officeDocument/2006/relationships/slide" Target="slides/slide16.xml"/><Relationship Id="rId66" Type="http://schemas.openxmlformats.org/officeDocument/2006/relationships/font" Target="fonts/Raleway-bold.fntdata"/><Relationship Id="rId21" Type="http://schemas.openxmlformats.org/officeDocument/2006/relationships/slide" Target="slides/slide15.xml"/><Relationship Id="rId65" Type="http://schemas.openxmlformats.org/officeDocument/2006/relationships/font" Target="fonts/Raleway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partan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ecb9fc8c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ecb9fc8c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ecb9fc8c9_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ecb9fc8c9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7121302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7121302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8807480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8807480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8807480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8807480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a1ddc57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a1ddc57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a1ddc57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a1ddc57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7121302d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7121302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ecb9fc8c9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ecb9fc8c9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21302d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21302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cb9fc8c9_1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ecb9fc8c9_1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f174b8a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f174b8a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ecb9fc8c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ecb9fc8c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ecb9fc8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ecb9fc8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ecb9fc8c9_7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ecb9fc8c9_7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ecb9fc8c9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ecb9fc8c9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ecb9fc8c9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ecb9fc8c9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ecb9fc8c9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ecb9fc8c9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ecb9fc8c9_7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ecb9fc8c9_7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ecb9fc8c9_7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ecb9fc8c9_7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ecb9fc8c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ecb9fc8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ecb9fc8c9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ecb9fc8c9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ecb9fc8c9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ecb9fc8c9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cb9fc8c9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ecb9fc8c9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cb9fc8c9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ecb9fc8c9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ecb9fc8c9_7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ecb9fc8c9_7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a615ac0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a615ac0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ecb9fc8c9_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ecb9fc8c9_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ecb9fc8c9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ecb9fc8c9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ecb9fc8c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ecb9fc8c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cb9fc8c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ecb9fc8c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ecb9fc8c9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ecb9fc8c9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ecb9fc8c9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ecb9fc8c9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ecb9fc8c9_7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ecb9fc8c9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f174b8a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f174b8a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ecb9fc8c9_7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ecb9fc8c9_7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ecb9fc8c9_7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1ecb9fc8c9_7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ecb9fc8c9_7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ecb9fc8c9_7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ecb9fc8c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ecb9fc8c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ecb9fc8c9_7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ecb9fc8c9_7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1ecb9fc8c9_7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1ecb9fc8c9_7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ecb9fc8c9_7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ecb9fc8c9_7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ecb9fc8c9_7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ecb9fc8c9_7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ecb9fc8c9_7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ecb9fc8c9_7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ecb9fc8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ecb9fc8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ecb9fc8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ecb9fc8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ecb9fc8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ecb9fc8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7121302d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7121302d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1" name="Google Shape;28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290" name="Google Shape;290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307" name="Google Shape;307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0" name="Google Shape;31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5" name="Google Shape;315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1" name="Google Shape;321;p18"/>
          <p:cNvSpPr txBox="1"/>
          <p:nvPr>
            <p:ph idx="1" type="subTitle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22" name="Google Shape;322;p18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323" name="Google Shape;323;p18"/>
            <p:cNvSpPr/>
            <p:nvPr/>
          </p:nvSpPr>
          <p:spPr>
            <a:xfrm>
              <a:off x="8073850" y="0"/>
              <a:ext cx="838175" cy="847850"/>
            </a:xfrm>
            <a:custGeom>
              <a:rect b="b" l="l" r="r" t="t"/>
              <a:pathLst>
                <a:path extrusionOk="0" h="33914" w="33527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7236475" y="0"/>
              <a:ext cx="837375" cy="847850"/>
            </a:xfrm>
            <a:custGeom>
              <a:rect b="b" l="l" r="r" t="t"/>
              <a:pathLst>
                <a:path extrusionOk="0" h="33914" w="33495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18"/>
          <p:cNvSpPr/>
          <p:nvPr/>
        </p:nvSpPr>
        <p:spPr>
          <a:xfrm>
            <a:off x="7412313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/>
          <p:nvPr/>
        </p:nvSpPr>
        <p:spPr>
          <a:xfrm>
            <a:off x="7412313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/>
          <p:nvPr/>
        </p:nvSpPr>
        <p:spPr>
          <a:xfrm>
            <a:off x="7556288" y="5634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7556288" y="710600"/>
            <a:ext cx="57125" cy="57125"/>
          </a:xfrm>
          <a:custGeom>
            <a:rect b="b" l="l" r="r" t="t"/>
            <a:pathLst>
              <a:path extrusionOk="0" h="2285" w="2285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32.jp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3" Type="http://schemas.openxmlformats.org/officeDocument/2006/relationships/image" Target="../media/image4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55.png"/><Relationship Id="rId13" Type="http://schemas.openxmlformats.org/officeDocument/2006/relationships/image" Target="../media/image63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61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7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jp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weforum.org/agenda/2021/09/united-states-us-food-insecurity-covid-pandemic-lockdown-coronavirus/" TargetMode="External"/><Relationship Id="rId4" Type="http://schemas.openxmlformats.org/officeDocument/2006/relationships/hyperlink" Target="https://www.ers.usda.gov/webdocs/publications/99282/err-275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npr.org/sections/alltechconsidered/2017/04/09/523024776/farmers-look-for-ways-to-circumvent-tractor-software-lock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foxbusiness.com/lifestyle/ukraine-war-russia-food-high" TargetMode="External"/><Relationship Id="rId4" Type="http://schemas.openxmlformats.org/officeDocument/2006/relationships/hyperlink" Target="https://parade.com/1332615/jessicasager/food-shortages-2022/#:~:text=%E2%80%9CIt%20is%20a%20combination%20of,Carl%20Marks%20Advisors%20told%20u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spglobal.com/commodity-insights/en/market-insights/latest-news/agriculture/051520-infographic-coronavirus-pandemic-tests-global-agriculture-supply-chain-stokes-food-security-fears" TargetMode="External"/><Relationship Id="rId4" Type="http://schemas.openxmlformats.org/officeDocument/2006/relationships/hyperlink" Target="https://tradingeconomics.com/united-states/inflation-cpi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ata.census.gov/cedsci/all?q=2020+ACS" TargetMode="External"/><Relationship Id="rId4" Type="http://schemas.openxmlformats.org/officeDocument/2006/relationships/hyperlink" Target="https://www.census.gov/newsroom/press-releases/2022/acs-5-year-estimates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ctrTitle"/>
          </p:nvPr>
        </p:nvSpPr>
        <p:spPr>
          <a:xfrm>
            <a:off x="1704125" y="7926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Food Insecurity in the United States of America</a:t>
            </a:r>
            <a:endParaRPr/>
          </a:p>
        </p:txBody>
      </p:sp>
      <p:sp>
        <p:nvSpPr>
          <p:cNvPr id="334" name="Google Shape;334;p19"/>
          <p:cNvSpPr txBox="1"/>
          <p:nvPr>
            <p:ph idx="1" type="subTitle"/>
          </p:nvPr>
        </p:nvSpPr>
        <p:spPr>
          <a:xfrm>
            <a:off x="1704125" y="3116225"/>
            <a:ext cx="6244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By A. Nicole Mosley, Ivette Sierra, &amp; Natalin Williams</a:t>
            </a:r>
            <a:endParaRPr b="1" sz="1800"/>
          </a:p>
        </p:txBody>
      </p:sp>
      <p:pic>
        <p:nvPicPr>
          <p:cNvPr id="335" name="Google Shape;335;p19"/>
          <p:cNvPicPr preferRelativeResize="0"/>
          <p:nvPr/>
        </p:nvPicPr>
        <p:blipFill rotWithShape="1">
          <a:blip r:embed="rId4">
            <a:alphaModFix/>
          </a:blip>
          <a:srcRect b="35711" l="0" r="0" t="35065"/>
          <a:stretch/>
        </p:blipFill>
        <p:spPr>
          <a:xfrm>
            <a:off x="6091475" y="1082200"/>
            <a:ext cx="1230575" cy="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5">
            <a:alphaModFix/>
          </a:blip>
          <a:srcRect b="31792" l="0" r="0" t="31102"/>
          <a:stretch/>
        </p:blipFill>
        <p:spPr>
          <a:xfrm>
            <a:off x="6091475" y="1986325"/>
            <a:ext cx="1230575" cy="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475" y="1477775"/>
            <a:ext cx="1230575" cy="4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0" y="152400"/>
            <a:ext cx="5064550" cy="4838701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28"/>
          <p:cNvSpPr txBox="1"/>
          <p:nvPr/>
        </p:nvSpPr>
        <p:spPr>
          <a:xfrm>
            <a:off x="7445375" y="4832350"/>
            <a:ext cx="168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Feeding America, 2022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2020 U.S. Census Food Security Survey </a:t>
            </a:r>
            <a:endParaRPr sz="2500"/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150" y="1337150"/>
            <a:ext cx="4475699" cy="35818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29"/>
          <p:cNvSpPr txBox="1"/>
          <p:nvPr/>
        </p:nvSpPr>
        <p:spPr>
          <a:xfrm>
            <a:off x="6989375" y="4654575"/>
            <a:ext cx="215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Feeding America, 2022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/>
          <p:nvPr>
            <p:ph type="title"/>
          </p:nvPr>
        </p:nvSpPr>
        <p:spPr>
          <a:xfrm>
            <a:off x="1267825" y="418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Causes and Effects of Food Insecurity?</a:t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57150" y="2188200"/>
            <a:ext cx="8938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Poverty, unemployment, low income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Not enough affordable housing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Chronic illness, serious health conditions/complications, </a:t>
            </a:r>
            <a:br>
              <a:rPr lang="en-GB" sz="2000">
                <a:latin typeface="Nunito"/>
                <a:ea typeface="Nunito"/>
                <a:cs typeface="Nunito"/>
                <a:sym typeface="Nunito"/>
              </a:rPr>
            </a:b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or gaps in access to healthcare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Systemic racism and racial discrimination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Delayed child development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Having to prioritize financial obligations: rent or food?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50" y="923050"/>
            <a:ext cx="4324299" cy="13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Approach</a:t>
            </a:r>
            <a:r>
              <a:rPr lang="en-GB" sz="4600"/>
              <a:t>/Methods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One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Planning</a:t>
            </a:r>
            <a:endParaRPr/>
          </a:p>
        </p:txBody>
      </p:sp>
      <p:sp>
        <p:nvSpPr>
          <p:cNvPr id="425" name="Google Shape;425;p3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Brainstorming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Dataset “Scavenger Hunt”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Food insecurity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Child food insecurity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Population below poverty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Regional Price Parities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Unemployment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Inflation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2000"/>
              <a:t>Locate all relevant research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6" name="Google Shape;426;p32"/>
          <p:cNvSpPr txBox="1"/>
          <p:nvPr>
            <p:ph idx="1" type="subTitle"/>
          </p:nvPr>
        </p:nvSpPr>
        <p:spPr>
          <a:xfrm>
            <a:off x="1148450" y="18297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/>
              <a:t>Choosing a specific topic?</a:t>
            </a:r>
            <a:endParaRPr b="1"/>
          </a:p>
        </p:txBody>
      </p:sp>
      <p:pic>
        <p:nvPicPr>
          <p:cNvPr id="427" name="Google Shape;4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50" y="2832550"/>
            <a:ext cx="3300900" cy="187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type="title"/>
          </p:nvPr>
        </p:nvSpPr>
        <p:spPr>
          <a:xfrm>
            <a:off x="1202950" y="6175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Two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</a:t>
            </a:r>
            <a:endParaRPr/>
          </a:p>
        </p:txBody>
      </p:sp>
      <p:sp>
        <p:nvSpPr>
          <p:cNvPr id="433" name="Google Shape;433;p33"/>
          <p:cNvSpPr txBox="1"/>
          <p:nvPr>
            <p:ph idx="2" type="body"/>
          </p:nvPr>
        </p:nvSpPr>
        <p:spPr>
          <a:xfrm>
            <a:off x="5160200" y="553225"/>
            <a:ext cx="33744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/>
              <a:t>Python, RStudio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Removed missing data and all NaN values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Trimmed datasets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Subsetted and categorized data for easier manipulation and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Altered data types from/to float, string, factor, integer, numeric, category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Recoded data categories as needed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3"/>
          <p:cNvSpPr txBox="1"/>
          <p:nvPr>
            <p:ph idx="1" type="subTitle"/>
          </p:nvPr>
        </p:nvSpPr>
        <p:spPr>
          <a:xfrm>
            <a:off x="1131050" y="18774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was data cleaned and prepared for analysis?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2200"/>
            <a:ext cx="4571999" cy="17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/>
          <p:nvPr>
            <p:ph type="title"/>
          </p:nvPr>
        </p:nvSpPr>
        <p:spPr>
          <a:xfrm>
            <a:off x="1303800" y="598575"/>
            <a:ext cx="3430500" cy="16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Weeks Three-Four-Five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Exploratory, Data Analysis, and Data Visualization</a:t>
            </a:r>
            <a:endParaRPr sz="2200"/>
          </a:p>
        </p:txBody>
      </p:sp>
      <p:sp>
        <p:nvSpPr>
          <p:cNvPr id="441" name="Google Shape;441;p34"/>
          <p:cNvSpPr txBox="1"/>
          <p:nvPr>
            <p:ph idx="2" type="body"/>
          </p:nvPr>
        </p:nvSpPr>
        <p:spPr>
          <a:xfrm>
            <a:off x="5174225" y="255275"/>
            <a:ext cx="3374400" cy="46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/>
              <a:t>Python, RStudio</a:t>
            </a:r>
            <a:endParaRPr b="1"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Correlation Matrices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Correlation Heat Maps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Histograms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Boxplots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Bar Graphs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Scatterplots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Linear Regression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 u="sng"/>
              <a:t>Tableau</a:t>
            </a:r>
            <a:endParaRPr b="1"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Bar Charts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Line Graphs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Geographic Graphs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 u="sng"/>
              <a:t>Excel </a:t>
            </a:r>
            <a:endParaRPr b="1" sz="14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Dependent t-Test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Line and Bar Charts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 u="sng"/>
          </a:p>
        </p:txBody>
      </p:sp>
      <p:sp>
        <p:nvSpPr>
          <p:cNvPr id="442" name="Google Shape;442;p34"/>
          <p:cNvSpPr txBox="1"/>
          <p:nvPr>
            <p:ph idx="1" type="subTitle"/>
          </p:nvPr>
        </p:nvSpPr>
        <p:spPr>
          <a:xfrm>
            <a:off x="939600" y="381607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/>
              <a:t>How was the </a:t>
            </a:r>
            <a:r>
              <a:rPr b="1" lang="en-GB" sz="1450"/>
              <a:t>data best interpreted?</a:t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</p:txBody>
      </p:sp>
      <p:pic>
        <p:nvPicPr>
          <p:cNvPr id="443" name="Google Shape;4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84" y="2084325"/>
            <a:ext cx="3029580" cy="16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of Food Insecurity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828600" y="1853850"/>
            <a:ext cx="7978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Primary Causes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 poverty, unemployment, underemployment, geography (affecting access to whole/nutritious food), food prices, inflation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 - makes phenomenon difficult to solve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On national level, monitored by agencies such as: 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U.S. Department of Agriculture 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- Economic Research Service (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USDA-ERS</a:t>
            </a:r>
            <a:r>
              <a:rPr lang="en-GB" sz="1600"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Feeding America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U.S. Census Bureau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Other agencies with supporting statistics: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Bureau of Economic Analysis (BEA)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Bureau of Labor Statistics (BLS)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6989375" y="4654575"/>
            <a:ext cx="215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Feeding America, 2022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Results -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Food Insecurity Trends</a:t>
            </a:r>
            <a:r>
              <a:rPr lang="en-GB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7"/>
          <p:cNvPicPr preferRelativeResize="0"/>
          <p:nvPr/>
        </p:nvPicPr>
        <p:blipFill rotWithShape="1">
          <a:blip r:embed="rId3">
            <a:alphaModFix/>
          </a:blip>
          <a:srcRect b="0" l="-860" r="859" t="0"/>
          <a:stretch/>
        </p:blipFill>
        <p:spPr>
          <a:xfrm>
            <a:off x="120300" y="211588"/>
            <a:ext cx="8903398" cy="4720324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37"/>
          <p:cNvSpPr txBox="1"/>
          <p:nvPr/>
        </p:nvSpPr>
        <p:spPr>
          <a:xfrm>
            <a:off x="5360675" y="1154425"/>
            <a:ext cx="3276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-GB" sz="1600"/>
              <a:t>Before the start of the pandemic, the overall food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insecurity rate had reached its lowest point since it began to be measured in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the 1990s</a:t>
            </a:r>
            <a:r>
              <a:rPr lang="en-GB" sz="1600"/>
              <a:t>, but…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Covid-19 threatened to upend progress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Although more </a:t>
            </a:r>
            <a:r>
              <a:rPr lang="en-GB" sz="1600"/>
              <a:t>recent reports indicate that </a:t>
            </a:r>
            <a:r>
              <a:rPr lang="en-GB" sz="1600"/>
              <a:t>food security appears to be steadily increasing, will added pressures threaten this?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idx="4294967295" type="title"/>
          </p:nvPr>
        </p:nvSpPr>
        <p:spPr>
          <a:xfrm>
            <a:off x="4572000" y="1759650"/>
            <a:ext cx="36504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MEET “THE FAB 3”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 SCIENTISTS</a:t>
            </a:r>
            <a:r>
              <a:rPr lang="en-GB" sz="3000"/>
              <a:t> </a:t>
            </a:r>
            <a:endParaRPr b="0" sz="3000"/>
          </a:p>
        </p:txBody>
      </p:sp>
      <p:pic>
        <p:nvPicPr>
          <p:cNvPr id="343" name="Google Shape;343;p20"/>
          <p:cNvPicPr preferRelativeResize="0"/>
          <p:nvPr/>
        </p:nvPicPr>
        <p:blipFill rotWithShape="1">
          <a:blip r:embed="rId3">
            <a:alphaModFix/>
          </a:blip>
          <a:srcRect b="0" l="26501" r="22028" t="0"/>
          <a:stretch/>
        </p:blipFill>
        <p:spPr>
          <a:xfrm>
            <a:off x="0" y="0"/>
            <a:ext cx="3977700" cy="5143500"/>
          </a:xfrm>
          <a:prstGeom prst="round1Rect">
            <a:avLst>
              <a:gd fmla="val 35177" name="adj"/>
            </a:avLst>
          </a:prstGeom>
          <a:noFill/>
          <a:ln>
            <a:noFill/>
          </a:ln>
        </p:spPr>
      </p:pic>
      <p:grpSp>
        <p:nvGrpSpPr>
          <p:cNvPr id="344" name="Google Shape;344;p20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345" name="Google Shape;345;p20"/>
            <p:cNvSpPr/>
            <p:nvPr/>
          </p:nvSpPr>
          <p:spPr>
            <a:xfrm>
              <a:off x="3375338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5338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519313" y="4196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3519313" y="566825"/>
              <a:ext cx="57125" cy="57125"/>
            </a:xfrm>
            <a:custGeom>
              <a:rect b="b" l="l" r="r" t="t"/>
              <a:pathLst>
                <a:path extrusionOk="0" h="2285" w="2285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1303800" y="150025"/>
            <a:ext cx="70305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Food Insecurity Actual(%) Years 2010-2020 and 2021(Projected %)</a:t>
            </a:r>
            <a:endParaRPr/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25" y="1114525"/>
            <a:ext cx="7179450" cy="37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1331750" y="725175"/>
            <a:ext cx="7030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Timeline</a:t>
            </a:r>
            <a:endParaRPr sz="800"/>
          </a:p>
        </p:txBody>
      </p:sp>
      <p:sp>
        <p:nvSpPr>
          <p:cNvPr id="473" name="Google Shape;473;p39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2007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9"/>
          <p:cNvSpPr txBox="1"/>
          <p:nvPr>
            <p:ph type="title"/>
          </p:nvPr>
        </p:nvSpPr>
        <p:spPr>
          <a:xfrm>
            <a:off x="996287" y="1647388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120">
                <a:solidFill>
                  <a:srgbClr val="000000"/>
                </a:solidFill>
              </a:rPr>
              <a:t>Great Recession (2007-2009)</a:t>
            </a:r>
            <a:endParaRPr sz="1120">
              <a:solidFill>
                <a:srgbClr val="000000"/>
              </a:solidFill>
            </a:endParaRPr>
          </a:p>
        </p:txBody>
      </p:sp>
      <p:sp>
        <p:nvSpPr>
          <p:cNvPr id="475" name="Google Shape;475;p39"/>
          <p:cNvSpPr txBox="1"/>
          <p:nvPr>
            <p:ph idx="4294967295" type="body"/>
          </p:nvPr>
        </p:nvSpPr>
        <p:spPr>
          <a:xfrm>
            <a:off x="524425" y="1981975"/>
            <a:ext cx="26019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765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0"/>
              <a:buChar char="●"/>
            </a:pPr>
            <a:r>
              <a:rPr lang="en-GB" sz="930"/>
              <a:t>Dec. 2007-June 2009: Economic downturn after bursting of housing bubble and global financial crisis</a:t>
            </a:r>
            <a:endParaRPr sz="930"/>
          </a:p>
          <a:p>
            <a:pPr indent="-28765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0"/>
              <a:buChar char="●"/>
            </a:pPr>
            <a:r>
              <a:rPr lang="en-GB" sz="930"/>
              <a:t>Food insecurity levels grew </a:t>
            </a:r>
            <a:r>
              <a:rPr b="1" lang="en-GB" sz="930"/>
              <a:t>beyond</a:t>
            </a:r>
            <a:r>
              <a:rPr lang="en-GB" sz="930"/>
              <a:t> </a:t>
            </a:r>
            <a:r>
              <a:rPr lang="en-GB" sz="930"/>
              <a:t>poverty</a:t>
            </a:r>
            <a:r>
              <a:rPr lang="en-GB" sz="930"/>
              <a:t> rate; traditionally closely tied</a:t>
            </a:r>
            <a:endParaRPr sz="930"/>
          </a:p>
          <a:p>
            <a:pPr indent="-28765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0"/>
              <a:buChar char="●"/>
            </a:pPr>
            <a:r>
              <a:rPr lang="en-GB" sz="930"/>
              <a:t>Inflation rate range: -0.4 -3.8%</a:t>
            </a:r>
            <a:endParaRPr sz="930"/>
          </a:p>
        </p:txBody>
      </p:sp>
      <p:sp>
        <p:nvSpPr>
          <p:cNvPr id="476" name="Google Shape;476;p39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2019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9"/>
          <p:cNvSpPr txBox="1"/>
          <p:nvPr>
            <p:ph type="title"/>
          </p:nvPr>
        </p:nvSpPr>
        <p:spPr>
          <a:xfrm>
            <a:off x="1132600" y="3772300"/>
            <a:ext cx="31506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120">
                <a:solidFill>
                  <a:srgbClr val="000000"/>
                </a:solidFill>
              </a:rPr>
              <a:t>Onset of Covid-19 Pandemic and Recession</a:t>
            </a:r>
            <a:endParaRPr sz="1120">
              <a:solidFill>
                <a:srgbClr val="000000"/>
              </a:solidFill>
            </a:endParaRPr>
          </a:p>
        </p:txBody>
      </p:sp>
      <p:sp>
        <p:nvSpPr>
          <p:cNvPr id="478" name="Google Shape;478;p39"/>
          <p:cNvSpPr txBox="1"/>
          <p:nvPr>
            <p:ph idx="4294967295" type="body"/>
          </p:nvPr>
        </p:nvSpPr>
        <p:spPr>
          <a:xfrm>
            <a:off x="673100" y="4024200"/>
            <a:ext cx="39627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-GB" sz="850"/>
              <a:t>Feb 2020: Although national food insecurity rate was lowest in 20 years (10.54%), the pandemic has presented another significant setback </a:t>
            </a:r>
            <a:endParaRPr sz="850"/>
          </a:p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-GB" sz="850"/>
              <a:t>Between 2018-2019, total U.S. agricultural exports fell in value from 144.7 billion to 141.2 billion, decrease of 2.4%; and from 219.7 million metric tons to 199.5 million metric tons (loss of 9.2%)</a:t>
            </a:r>
            <a:endParaRPr sz="850"/>
          </a:p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-GB" sz="850"/>
              <a:t>Inflation</a:t>
            </a:r>
            <a:r>
              <a:rPr lang="en-GB" sz="850"/>
              <a:t> rate of 1.81%</a:t>
            </a:r>
            <a:endParaRPr sz="85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9" name="Google Shape;479;p39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2020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9"/>
          <p:cNvSpPr txBox="1"/>
          <p:nvPr>
            <p:ph type="title"/>
          </p:nvPr>
        </p:nvSpPr>
        <p:spPr>
          <a:xfrm>
            <a:off x="3757800" y="1661200"/>
            <a:ext cx="25113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120">
                <a:solidFill>
                  <a:srgbClr val="000000"/>
                </a:solidFill>
              </a:rPr>
              <a:t>Big Changes in Trucking Industry </a:t>
            </a:r>
            <a:endParaRPr sz="1120">
              <a:solidFill>
                <a:srgbClr val="000000"/>
              </a:solidFill>
            </a:endParaRPr>
          </a:p>
        </p:txBody>
      </p:sp>
      <p:sp>
        <p:nvSpPr>
          <p:cNvPr id="481" name="Google Shape;481;p39"/>
          <p:cNvSpPr txBox="1"/>
          <p:nvPr>
            <p:ph idx="4294967295" type="body"/>
          </p:nvPr>
        </p:nvSpPr>
        <p:spPr>
          <a:xfrm>
            <a:off x="3316350" y="1955488"/>
            <a:ext cx="25113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Trucker population went from 7.65 million to 3.36 million, a decrease of 6.8% from 2019</a:t>
            </a:r>
            <a:endParaRPr sz="900"/>
          </a:p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April 2020: unemployment at all-time high of 14.8% since 1948; labor force participation rate fell to 60.2%</a:t>
            </a:r>
            <a:endParaRPr sz="900"/>
          </a:p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Partial recovery in May 2020</a:t>
            </a:r>
            <a:endParaRPr sz="900"/>
          </a:p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Inflation rate: 1.23%</a:t>
            </a:r>
            <a:endParaRPr sz="900"/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2" name="Google Shape;482;p39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2021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9"/>
          <p:cNvSpPr txBox="1"/>
          <p:nvPr>
            <p:ph type="title"/>
          </p:nvPr>
        </p:nvSpPr>
        <p:spPr>
          <a:xfrm>
            <a:off x="5034800" y="3837600"/>
            <a:ext cx="28011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120">
                <a:solidFill>
                  <a:srgbClr val="000000"/>
                </a:solidFill>
              </a:rPr>
              <a:t>Recovery or Not?: The Big Standstill </a:t>
            </a:r>
            <a:endParaRPr sz="1120">
              <a:solidFill>
                <a:srgbClr val="000000"/>
              </a:solidFill>
            </a:endParaRPr>
          </a:p>
        </p:txBody>
      </p:sp>
      <p:sp>
        <p:nvSpPr>
          <p:cNvPr id="484" name="Google Shape;484;p39"/>
          <p:cNvSpPr txBox="1"/>
          <p:nvPr>
            <p:ph idx="4294967295" type="body"/>
          </p:nvPr>
        </p:nvSpPr>
        <p:spPr>
          <a:xfrm>
            <a:off x="4572000" y="4068525"/>
            <a:ext cx="35211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March 2021: Ever Given Shipping Container Blockage, Computer Chip Factory Fire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July 2021: L</a:t>
            </a:r>
            <a:r>
              <a:rPr lang="en-GB" sz="900"/>
              <a:t>abor force participation rate at 61.7%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July 2021: Unemployment remained  higher (5.4%) than it had been in Feb 2020 (3.5%)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Inflation rate: 4.7%</a:t>
            </a:r>
            <a:endParaRPr sz="900"/>
          </a:p>
        </p:txBody>
      </p:sp>
      <p:sp>
        <p:nvSpPr>
          <p:cNvPr id="485" name="Google Shape;485;p39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9"/>
          <p:cNvSpPr txBox="1"/>
          <p:nvPr>
            <p:ph type="title"/>
          </p:nvPr>
        </p:nvSpPr>
        <p:spPr>
          <a:xfrm>
            <a:off x="6838999" y="16474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120">
                <a:solidFill>
                  <a:srgbClr val="000000"/>
                </a:solidFill>
              </a:rPr>
              <a:t>Global Upheaval </a:t>
            </a:r>
            <a:endParaRPr sz="1120">
              <a:solidFill>
                <a:srgbClr val="000000"/>
              </a:solidFill>
            </a:endParaRPr>
          </a:p>
        </p:txBody>
      </p:sp>
      <p:sp>
        <p:nvSpPr>
          <p:cNvPr id="487" name="Google Shape;487;p39"/>
          <p:cNvSpPr txBox="1"/>
          <p:nvPr>
            <p:ph idx="4294967295" type="body"/>
          </p:nvPr>
        </p:nvSpPr>
        <p:spPr>
          <a:xfrm>
            <a:off x="6389750" y="1927927"/>
            <a:ext cx="25113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Current war in Ukraine threatens global food crisis, crucial portion of the world’s </a:t>
            </a:r>
            <a:r>
              <a:rPr b="1" lang="en-GB" sz="900"/>
              <a:t>wheat</a:t>
            </a:r>
            <a:r>
              <a:rPr lang="en-GB" sz="900"/>
              <a:t>, corn, barley, fertilizer trapped in region, leading to rising prices</a:t>
            </a:r>
            <a:endParaRPr sz="900"/>
          </a:p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-GB" sz="900"/>
              <a:t>Following CV-19, inflation rate has reached 7%, highest in decades</a:t>
            </a:r>
            <a:endParaRPr b="1" sz="900"/>
          </a:p>
          <a:p>
            <a:pPr indent="-28575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GB" sz="900"/>
              <a:t>Natural Disasters</a:t>
            </a:r>
            <a:endParaRPr sz="900"/>
          </a:p>
          <a:p>
            <a:pPr indent="0" lvl="0" marL="457200" rtl="0" algn="just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/>
          </a:p>
        </p:txBody>
      </p:sp>
      <p:pic>
        <p:nvPicPr>
          <p:cNvPr descr="shutterstock_429987889_edited.jpg" id="488" name="Google Shape;488;p39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9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490" name="Google Shape;490;p3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1" name="Google Shape;491;p3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493" name="Google Shape;493;p3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p3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496" name="Google Shape;496;p3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7" name="Google Shape;497;p3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499" name="Google Shape;499;p3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0" name="Google Shape;500;p3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502" name="Google Shape;502;p3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3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025" y="790575"/>
            <a:ext cx="4246875" cy="37625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40"/>
          <p:cNvSpPr txBox="1"/>
          <p:nvPr/>
        </p:nvSpPr>
        <p:spPr>
          <a:xfrm>
            <a:off x="6931025" y="4737100"/>
            <a:ext cx="221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Feeding America, 2018; 2021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0" name="Google Shape;5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790575"/>
            <a:ext cx="4246875" cy="376250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1" name="Google Shape;511;p40"/>
          <p:cNvSpPr txBox="1"/>
          <p:nvPr>
            <p:ph idx="4294967295" type="title"/>
          </p:nvPr>
        </p:nvSpPr>
        <p:spPr>
          <a:xfrm>
            <a:off x="164250" y="98775"/>
            <a:ext cx="6909600" cy="507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Hunger, Poverty, and Unemployment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5" y="937500"/>
            <a:ext cx="5011649" cy="3332700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41"/>
          <p:cNvSpPr txBox="1"/>
          <p:nvPr>
            <p:ph type="title"/>
          </p:nvPr>
        </p:nvSpPr>
        <p:spPr>
          <a:xfrm>
            <a:off x="259500" y="95250"/>
            <a:ext cx="7032900" cy="691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Hungry in America in 2021/2022?</a:t>
            </a:r>
            <a:endParaRPr/>
          </a:p>
        </p:txBody>
      </p:sp>
      <p:sp>
        <p:nvSpPr>
          <p:cNvPr id="518" name="Google Shape;518;p41"/>
          <p:cNvSpPr txBox="1"/>
          <p:nvPr/>
        </p:nvSpPr>
        <p:spPr>
          <a:xfrm>
            <a:off x="5545375" y="744000"/>
            <a:ext cx="3549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The Barbecue Lab: Of 330 million Americans, approximately 41 million people total (12% of population) struggle with hunger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20 million adults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16 million children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4.1 million seniors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Feeding America projections slightly unchanged btwn 2019 and 2021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1 in 5  Black individuals (19.3% to 21.3%)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1 in 10 to 1 in 9 white individuals (9.6% to 11.1%)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7407275" y="4789500"/>
            <a:ext cx="17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The Barbecue Lab, 2022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5" y="173800"/>
            <a:ext cx="4408498" cy="4880225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525" name="Google Shape;525;p42"/>
          <p:cNvGraphicFramePr/>
          <p:nvPr/>
        </p:nvGraphicFramePr>
        <p:xfrm>
          <a:off x="4751400" y="173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171200"/>
                <a:gridCol w="974275"/>
                <a:gridCol w="1062900"/>
                <a:gridCol w="1082600"/>
              </a:tblGrid>
              <a:tr h="33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2019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2020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2021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13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FI rate (individual not household)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10.9%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</a:t>
                      </a:r>
                      <a:r>
                        <a:rPr b="1" lang="en-GB" sz="1200"/>
                        <a:t>13.9%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Actual</a:t>
                      </a:r>
                      <a:r>
                        <a:rPr lang="en-GB" sz="1200"/>
                        <a:t>: </a:t>
                      </a:r>
                      <a:r>
                        <a:rPr b="1" lang="en-GB" sz="1200"/>
                        <a:t>11.8%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</a:t>
                      </a:r>
                      <a:r>
                        <a:rPr b="1" lang="en-GB" sz="1200"/>
                        <a:t>12.9%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Estimated Actual (by The BBQ Lab):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12%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133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# of FI people (overall pop)</a:t>
                      </a:r>
                      <a:endParaRPr b="1"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35.2 million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</a:t>
                      </a:r>
                      <a:r>
                        <a:rPr b="1" lang="en-GB" sz="1200"/>
                        <a:t>45 million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Actual: </a:t>
                      </a:r>
                      <a:br>
                        <a:rPr lang="en-GB" sz="1200"/>
                      </a:br>
                      <a:r>
                        <a:rPr b="1" lang="en-GB" sz="1200"/>
                        <a:t>&gt; 38 million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</a:t>
                      </a:r>
                      <a:br>
                        <a:rPr lang="en-GB" sz="1200"/>
                      </a:br>
                      <a:r>
                        <a:rPr b="1" lang="en-GB" sz="1200"/>
                        <a:t>42 million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Estimated Actual (by The BBQ Lab): </a:t>
                      </a:r>
                      <a:br>
                        <a:rPr lang="en-GB" sz="1200"/>
                      </a:br>
                      <a:r>
                        <a:rPr b="1" lang="en-GB" sz="1200"/>
                        <a:t>41 million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153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# of FI people (child pop)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10.7 million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15 million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Actual: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11.7 million</a:t>
                      </a:r>
                      <a:r>
                        <a:rPr lang="en-GB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Projected: </a:t>
                      </a:r>
                      <a:br>
                        <a:rPr lang="en-GB" sz="1200"/>
                      </a:br>
                      <a:r>
                        <a:rPr b="1" lang="en-GB" sz="1200"/>
                        <a:t>13 million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Estimated Actual (by The BBQ Lab): </a:t>
                      </a:r>
                      <a:br>
                        <a:rPr lang="en-GB" sz="1200"/>
                      </a:br>
                      <a:r>
                        <a:rPr b="1" lang="en-GB" sz="1200"/>
                        <a:t>16 million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6" name="Google Shape;526;p42"/>
          <p:cNvSpPr txBox="1"/>
          <p:nvPr/>
        </p:nvSpPr>
        <p:spPr>
          <a:xfrm>
            <a:off x="5743500" y="4787900"/>
            <a:ext cx="340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Feeding America, 2021; The Barbecue Lab, 2022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idx="4294967295" type="title"/>
          </p:nvPr>
        </p:nvSpPr>
        <p:spPr>
          <a:xfrm>
            <a:off x="1327800" y="350350"/>
            <a:ext cx="6488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Stats on Children Experiencing Hunger</a:t>
            </a:r>
            <a:endParaRPr/>
          </a:p>
        </p:txBody>
      </p:sp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25" y="1121775"/>
            <a:ext cx="5493699" cy="3376199"/>
          </a:xfrm>
          <a:prstGeom prst="rect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43"/>
          <p:cNvSpPr txBox="1"/>
          <p:nvPr/>
        </p:nvSpPr>
        <p:spPr>
          <a:xfrm>
            <a:off x="7359650" y="4789500"/>
            <a:ext cx="17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Barbecue Lab, 2022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4"/>
          <p:cNvPicPr preferRelativeResize="0"/>
          <p:nvPr/>
        </p:nvPicPr>
        <p:blipFill rotWithShape="1">
          <a:blip r:embed="rId3">
            <a:alphaModFix/>
          </a:blip>
          <a:srcRect b="0" l="0" r="-2092" t="13397"/>
          <a:stretch/>
        </p:blipFill>
        <p:spPr>
          <a:xfrm>
            <a:off x="400100" y="906750"/>
            <a:ext cx="3885832" cy="39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4"/>
          <p:cNvPicPr preferRelativeResize="0"/>
          <p:nvPr/>
        </p:nvPicPr>
        <p:blipFill rotWithShape="1">
          <a:blip r:embed="rId4">
            <a:alphaModFix/>
          </a:blip>
          <a:srcRect b="0" l="0" r="0" t="13397"/>
          <a:stretch/>
        </p:blipFill>
        <p:spPr>
          <a:xfrm>
            <a:off x="4411775" y="849625"/>
            <a:ext cx="3905850" cy="39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 txBox="1"/>
          <p:nvPr>
            <p:ph type="title"/>
          </p:nvPr>
        </p:nvSpPr>
        <p:spPr>
          <a:xfrm>
            <a:off x="864875" y="0"/>
            <a:ext cx="70122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Thematic Map: Food Insecurity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1777350" y="529600"/>
            <a:ext cx="133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2019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5888238" y="475650"/>
            <a:ext cx="133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202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0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7112100" y="4827350"/>
            <a:ext cx="20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United Health Foundation,</a:t>
            </a: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 2022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5"/>
          <p:cNvPicPr preferRelativeResize="0"/>
          <p:nvPr/>
        </p:nvPicPr>
        <p:blipFill rotWithShape="1">
          <a:blip r:embed="rId3">
            <a:alphaModFix/>
          </a:blip>
          <a:srcRect b="0" l="0" r="-2092" t="13397"/>
          <a:stretch/>
        </p:blipFill>
        <p:spPr>
          <a:xfrm>
            <a:off x="400100" y="906750"/>
            <a:ext cx="3880800" cy="39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5"/>
          <p:cNvSpPr txBox="1"/>
          <p:nvPr>
            <p:ph type="title"/>
          </p:nvPr>
        </p:nvSpPr>
        <p:spPr>
          <a:xfrm>
            <a:off x="864875" y="0"/>
            <a:ext cx="70122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Thematic Map: Food Insecurity</a:t>
            </a:r>
            <a:endParaRPr/>
          </a:p>
        </p:txBody>
      </p:sp>
      <p:sp>
        <p:nvSpPr>
          <p:cNvPr id="550" name="Google Shape;550;p45"/>
          <p:cNvSpPr txBox="1"/>
          <p:nvPr/>
        </p:nvSpPr>
        <p:spPr>
          <a:xfrm>
            <a:off x="1777350" y="529600"/>
            <a:ext cx="133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2019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5888238" y="475650"/>
            <a:ext cx="133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2021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2" name="Google Shape;552;p45"/>
          <p:cNvPicPr preferRelativeResize="0"/>
          <p:nvPr/>
        </p:nvPicPr>
        <p:blipFill rotWithShape="1">
          <a:blip r:embed="rId4">
            <a:alphaModFix/>
          </a:blip>
          <a:srcRect b="0" l="0" r="0" t="14008"/>
          <a:stretch/>
        </p:blipFill>
        <p:spPr>
          <a:xfrm>
            <a:off x="4509824" y="906750"/>
            <a:ext cx="3844583" cy="39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5"/>
          <p:cNvSpPr txBox="1"/>
          <p:nvPr/>
        </p:nvSpPr>
        <p:spPr>
          <a:xfrm>
            <a:off x="7112100" y="4827350"/>
            <a:ext cx="20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United Health Foundation, 2022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Google Shape;558;p46"/>
          <p:cNvGraphicFramePr/>
          <p:nvPr/>
        </p:nvGraphicFramePr>
        <p:xfrm>
          <a:off x="58750" y="3016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029125"/>
                <a:gridCol w="2310675"/>
                <a:gridCol w="2063875"/>
                <a:gridCol w="1864525"/>
                <a:gridCol w="1817050"/>
              </a:tblGrid>
              <a:tr h="3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2018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2019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2020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2021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17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Highest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Unemployment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9" name="Google Shape;559;p46"/>
          <p:cNvSpPr txBox="1"/>
          <p:nvPr>
            <p:ph idx="4294967295" type="title"/>
          </p:nvPr>
        </p:nvSpPr>
        <p:spPr>
          <a:xfrm>
            <a:off x="1086125" y="0"/>
            <a:ext cx="7030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Top Five States For Food Insecurity and Unemployment</a:t>
            </a:r>
            <a:endParaRPr sz="2000"/>
          </a:p>
        </p:txBody>
      </p:sp>
      <p:pic>
        <p:nvPicPr>
          <p:cNvPr id="560" name="Google Shape;5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90" y="3472625"/>
            <a:ext cx="1461360" cy="16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575" y="3476665"/>
            <a:ext cx="1370350" cy="166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625" y="3555125"/>
            <a:ext cx="1242400" cy="1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725" y="3492600"/>
            <a:ext cx="1196374" cy="1588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4" name="Google Shape;564;p46"/>
          <p:cNvGraphicFramePr/>
          <p:nvPr/>
        </p:nvGraphicFramePr>
        <p:xfrm>
          <a:off x="1239838" y="603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2241025"/>
                <a:gridCol w="2241025"/>
                <a:gridCol w="2241025"/>
              </a:tblGrid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2020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2021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- 17.9%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- 16.8%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- 15.7%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Arkansas - 17.4%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- 15.9%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West Virginia - 15.4%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- 17.3%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- 15.8%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- 15. 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- 17.2 %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West Virginia - 15.7%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- 15.1%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Alabama - 16.3%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Oklahoma - 15.6%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Oklahoma - 14.7%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idx="4294967295" type="title"/>
          </p:nvPr>
        </p:nvSpPr>
        <p:spPr>
          <a:xfrm>
            <a:off x="1086125" y="0"/>
            <a:ext cx="7030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Top Five States For Food Insecurity and Poverty</a:t>
            </a:r>
            <a:endParaRPr sz="2000"/>
          </a:p>
        </p:txBody>
      </p:sp>
      <p:graphicFrame>
        <p:nvGraphicFramePr>
          <p:cNvPr id="570" name="Google Shape;570;p47"/>
          <p:cNvGraphicFramePr/>
          <p:nvPr/>
        </p:nvGraphicFramePr>
        <p:xfrm>
          <a:off x="896938" y="446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2279650"/>
                <a:gridCol w="2279650"/>
                <a:gridCol w="2279650"/>
              </a:tblGrid>
              <a:tr h="44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2020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2021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- 17.9%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- 16.8%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- 15.7%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Arkansas - 17.4%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- 15.9%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West Virginia - 15.4%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- 17.3%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- 15.8%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- 15. 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- 17.2 %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West Virginia - 15.7%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- 15.1%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Alabama - 16.3%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Oklahoma - 15.6%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Oklahoma - 14.7%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1" name="Google Shape;571;p47"/>
          <p:cNvGraphicFramePr/>
          <p:nvPr/>
        </p:nvGraphicFramePr>
        <p:xfrm>
          <a:off x="1826425" y="30467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902625"/>
                <a:gridCol w="1378875"/>
                <a:gridCol w="382850"/>
                <a:gridCol w="2315650"/>
              </a:tblGrid>
              <a:tr h="3962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States With Highest Poverty Rates (2016-2020)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Mississippi - 19.58%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West Virginia - 15.7%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Louisiana - 18.65%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Kentucky - 16.61%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New Mexico - 18.65%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Arkansas - 16.08%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47"/>
          <p:cNvSpPr txBox="1"/>
          <p:nvPr/>
        </p:nvSpPr>
        <p:spPr>
          <a:xfrm>
            <a:off x="6997800" y="4621125"/>
            <a:ext cx="214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U.S. Census Bureau, American Community Survey (2016-2020)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idx="4294967295" type="body"/>
          </p:nvPr>
        </p:nvSpPr>
        <p:spPr>
          <a:xfrm>
            <a:off x="880150" y="1809750"/>
            <a:ext cx="4551300" cy="3279600"/>
          </a:xfrm>
          <a:prstGeom prst="rect">
            <a:avLst/>
          </a:prstGeom>
          <a:solidFill>
            <a:srgbClr val="3C78D8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A. </a:t>
            </a: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Nicole Mosley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rgbClr val="FFFFFF"/>
                </a:solidFill>
              </a:rPr>
              <a:t>Bachelors in Political Science (International Relations), Minor in Economics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rgbClr val="FFFFFF"/>
                </a:solidFill>
              </a:rPr>
              <a:t>Previously employed by U.S. Census Bureau, logistics companies; interned with D.C. Executive Office of the Mayor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rgbClr val="FFFFFF"/>
                </a:solidFill>
              </a:rPr>
              <a:t>Experience in human resources, research, administrative and program support, international travel   </a:t>
            </a:r>
            <a:endParaRPr b="1"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aleway"/>
              <a:buChar char="●"/>
            </a:pPr>
            <a:r>
              <a:rPr b="1" lang="en-GB" sz="1500">
                <a:solidFill>
                  <a:srgbClr val="FFFFFF"/>
                </a:solidFill>
              </a:rPr>
              <a:t>Looking to apply Data Science expertise to political consulting 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4">
            <a:alphaModFix/>
          </a:blip>
          <a:srcRect b="0" l="11071" r="0" t="0"/>
          <a:stretch/>
        </p:blipFill>
        <p:spPr>
          <a:xfrm>
            <a:off x="5750200" y="2037950"/>
            <a:ext cx="2513475" cy="28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7" name="Google Shape;577;p48"/>
          <p:cNvGraphicFramePr/>
          <p:nvPr/>
        </p:nvGraphicFramePr>
        <p:xfrm>
          <a:off x="-28125" y="4627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5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HIGHEST 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2018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2019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2020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2021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9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All Items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5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Goods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5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Housing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5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Utilities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8" name="Google Shape;578;p48"/>
          <p:cNvSpPr txBox="1"/>
          <p:nvPr>
            <p:ph idx="4294967295" type="title"/>
          </p:nvPr>
        </p:nvSpPr>
        <p:spPr>
          <a:xfrm>
            <a:off x="1261425" y="41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Cost of Living - Regional Price Parities (RPPs) </a:t>
            </a:r>
            <a:endParaRPr sz="2000"/>
          </a:p>
        </p:txBody>
      </p:sp>
      <p:pic>
        <p:nvPicPr>
          <p:cNvPr id="579" name="Google Shape;5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00" y="1134113"/>
            <a:ext cx="1549251" cy="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438" y="1120525"/>
            <a:ext cx="1451025" cy="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450" y="1119838"/>
            <a:ext cx="1343350" cy="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8200" y="2135300"/>
            <a:ext cx="1500850" cy="8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8000" y="2108113"/>
            <a:ext cx="1451000" cy="8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7950" y="2106750"/>
            <a:ext cx="1259075" cy="8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3325" y="3094213"/>
            <a:ext cx="1451000" cy="8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1500" y="3041775"/>
            <a:ext cx="1201251" cy="8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28450" y="3113550"/>
            <a:ext cx="1201250" cy="78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81150" y="4056825"/>
            <a:ext cx="1259075" cy="86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43250" y="4043600"/>
            <a:ext cx="1201250" cy="89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8450" y="4076675"/>
            <a:ext cx="1201250" cy="82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48"/>
          <p:cNvCxnSpPr/>
          <p:nvPr/>
        </p:nvCxnSpPr>
        <p:spPr>
          <a:xfrm flipH="1">
            <a:off x="8185150" y="1950575"/>
            <a:ext cx="10200" cy="29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" name="Google Shape;596;p49"/>
          <p:cNvGraphicFramePr/>
          <p:nvPr/>
        </p:nvGraphicFramePr>
        <p:xfrm>
          <a:off x="29625" y="6913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816950"/>
                <a:gridCol w="1816950"/>
                <a:gridCol w="1816950"/>
                <a:gridCol w="1816950"/>
                <a:gridCol w="1816950"/>
              </a:tblGrid>
              <a:tr h="56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LOWEST</a:t>
                      </a:r>
                      <a:r>
                        <a:rPr b="1" lang="en-GB" sz="1600"/>
                        <a:t> 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2018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2019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2020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2021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95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All Items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1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Goods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1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Housing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8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Utilities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7" name="Google Shape;597;p49"/>
          <p:cNvSpPr txBox="1"/>
          <p:nvPr>
            <p:ph idx="4294967295" type="title"/>
          </p:nvPr>
        </p:nvSpPr>
        <p:spPr>
          <a:xfrm>
            <a:off x="1261425" y="41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Cost of Living - Regional Price Parities (RPPs) </a:t>
            </a:r>
            <a:endParaRPr sz="2000"/>
          </a:p>
        </p:txBody>
      </p:sp>
      <p:pic>
        <p:nvPicPr>
          <p:cNvPr id="598" name="Google Shape;5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100" y="1299050"/>
            <a:ext cx="915210" cy="8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038" y="1267875"/>
            <a:ext cx="984250" cy="9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550" y="1300383"/>
            <a:ext cx="960675" cy="85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313" y="2219350"/>
            <a:ext cx="984250" cy="8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1675" y="2259750"/>
            <a:ext cx="1001275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9550" y="2233790"/>
            <a:ext cx="1001275" cy="8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9500" y="3139637"/>
            <a:ext cx="1001275" cy="8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2363" y="3190000"/>
            <a:ext cx="984250" cy="8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8200" y="3139638"/>
            <a:ext cx="1043375" cy="8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30100" y="4091225"/>
            <a:ext cx="960675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21663" y="4102238"/>
            <a:ext cx="1104300" cy="8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67763" y="4079625"/>
            <a:ext cx="984250" cy="88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49"/>
          <p:cNvCxnSpPr/>
          <p:nvPr/>
        </p:nvCxnSpPr>
        <p:spPr>
          <a:xfrm>
            <a:off x="8195350" y="1799550"/>
            <a:ext cx="0" cy="30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"/>
          <p:cNvSpPr txBox="1"/>
          <p:nvPr>
            <p:ph type="title"/>
          </p:nvPr>
        </p:nvSpPr>
        <p:spPr>
          <a:xfrm>
            <a:off x="633425" y="319025"/>
            <a:ext cx="52173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Heat Maps</a:t>
            </a:r>
            <a:endParaRPr/>
          </a:p>
        </p:txBody>
      </p:sp>
      <p:sp>
        <p:nvSpPr>
          <p:cNvPr id="616" name="Google Shape;616;p50"/>
          <p:cNvSpPr txBox="1"/>
          <p:nvPr/>
        </p:nvSpPr>
        <p:spPr>
          <a:xfrm>
            <a:off x="4373563" y="686763"/>
            <a:ext cx="8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2010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7" name="Google Shape;6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26" y="981700"/>
            <a:ext cx="6320375" cy="399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50"/>
          <p:cNvCxnSpPr/>
          <p:nvPr/>
        </p:nvCxnSpPr>
        <p:spPr>
          <a:xfrm flipH="1" rot="10800000">
            <a:off x="2571750" y="3364700"/>
            <a:ext cx="1629000" cy="13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1"/>
          <p:cNvSpPr txBox="1"/>
          <p:nvPr>
            <p:ph type="title"/>
          </p:nvPr>
        </p:nvSpPr>
        <p:spPr>
          <a:xfrm>
            <a:off x="676500" y="262000"/>
            <a:ext cx="61434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Heat Maps</a:t>
            </a:r>
            <a:endParaRPr/>
          </a:p>
        </p:txBody>
      </p:sp>
      <p:pic>
        <p:nvPicPr>
          <p:cNvPr id="624" name="Google Shape;6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51" y="1352600"/>
            <a:ext cx="4373749" cy="36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1"/>
          <p:cNvSpPr txBox="1"/>
          <p:nvPr/>
        </p:nvSpPr>
        <p:spPr>
          <a:xfrm>
            <a:off x="1509075" y="1089275"/>
            <a:ext cx="8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  2016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6" name="Google Shape;6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00" y="1261363"/>
            <a:ext cx="4436501" cy="38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1"/>
          <p:cNvSpPr txBox="1"/>
          <p:nvPr/>
        </p:nvSpPr>
        <p:spPr>
          <a:xfrm flipH="1">
            <a:off x="5880550" y="1089272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      2017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8" name="Google Shape;628;p51"/>
          <p:cNvCxnSpPr/>
          <p:nvPr/>
        </p:nvCxnSpPr>
        <p:spPr>
          <a:xfrm flipH="1" rot="10800000">
            <a:off x="717950" y="2968175"/>
            <a:ext cx="921600" cy="15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51"/>
          <p:cNvCxnSpPr/>
          <p:nvPr/>
        </p:nvCxnSpPr>
        <p:spPr>
          <a:xfrm flipH="1">
            <a:off x="7187225" y="691800"/>
            <a:ext cx="658800" cy="14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"/>
          <p:cNvSpPr txBox="1"/>
          <p:nvPr>
            <p:ph type="title"/>
          </p:nvPr>
        </p:nvSpPr>
        <p:spPr>
          <a:xfrm>
            <a:off x="608125" y="218600"/>
            <a:ext cx="485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Heat Maps</a:t>
            </a:r>
            <a:endParaRPr/>
          </a:p>
        </p:txBody>
      </p:sp>
      <p:pic>
        <p:nvPicPr>
          <p:cNvPr id="635" name="Google Shape;6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050"/>
            <a:ext cx="4236599" cy="353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2"/>
          <p:cNvSpPr txBox="1"/>
          <p:nvPr/>
        </p:nvSpPr>
        <p:spPr>
          <a:xfrm>
            <a:off x="1448525" y="1300250"/>
            <a:ext cx="12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        2018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7" name="Google Shape;6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625" y="1581050"/>
            <a:ext cx="4431210" cy="35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2"/>
          <p:cNvSpPr txBox="1"/>
          <p:nvPr/>
        </p:nvSpPr>
        <p:spPr>
          <a:xfrm>
            <a:off x="5852788" y="1263375"/>
            <a:ext cx="12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        2019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39" name="Google Shape;639;p52"/>
          <p:cNvCxnSpPr/>
          <p:nvPr/>
        </p:nvCxnSpPr>
        <p:spPr>
          <a:xfrm flipH="1">
            <a:off x="2657600" y="1103700"/>
            <a:ext cx="632100" cy="15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52"/>
          <p:cNvCxnSpPr/>
          <p:nvPr/>
        </p:nvCxnSpPr>
        <p:spPr>
          <a:xfrm flipH="1">
            <a:off x="7104325" y="1060850"/>
            <a:ext cx="664500" cy="16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3"/>
          <p:cNvSpPr txBox="1"/>
          <p:nvPr>
            <p:ph type="title"/>
          </p:nvPr>
        </p:nvSpPr>
        <p:spPr>
          <a:xfrm>
            <a:off x="2143925" y="970850"/>
            <a:ext cx="5203200" cy="3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M</a:t>
            </a:r>
            <a:r>
              <a:rPr lang="en-GB"/>
              <a:t>arket: What Other Outside Factors Affect Food Insecurity?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4"/>
          <p:cNvSpPr txBox="1"/>
          <p:nvPr>
            <p:ph idx="4294967295" type="title"/>
          </p:nvPr>
        </p:nvSpPr>
        <p:spPr>
          <a:xfrm>
            <a:off x="324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Unemployment Trends</a:t>
            </a:r>
            <a:endParaRPr sz="2500"/>
          </a:p>
        </p:txBody>
      </p:sp>
      <p:graphicFrame>
        <p:nvGraphicFramePr>
          <p:cNvPr id="651" name="Google Shape;651;p54"/>
          <p:cNvGraphicFramePr/>
          <p:nvPr/>
        </p:nvGraphicFramePr>
        <p:xfrm>
          <a:off x="91225" y="620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4213625"/>
                <a:gridCol w="4777975"/>
              </a:tblGrid>
              <a:tr h="215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TRADING ECONOMICS | U.S. BLS - UNEMPLOYMENT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25Y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                                                                                   </a:t>
                      </a:r>
                      <a:r>
                        <a:rPr lang="en-GB" sz="800"/>
                        <a:t>* ALL RATES EXPRESSED AS A PERCENTAGE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5Y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15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5Y - LABOR FORCE PARTICIPATION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2" name="Google Shape;6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25" y="3114675"/>
            <a:ext cx="3705175" cy="17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25" y="897600"/>
            <a:ext cx="3632382" cy="18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374" y="907720"/>
            <a:ext cx="3632374" cy="178854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4"/>
          <p:cNvSpPr txBox="1"/>
          <p:nvPr/>
        </p:nvSpPr>
        <p:spPr>
          <a:xfrm>
            <a:off x="7426325" y="4822825"/>
            <a:ext cx="171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Trading Economics, 2022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6" name="Google Shape;65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02125"/>
            <a:ext cx="3921125" cy="18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>
            <p:ph idx="4294967295" type="title"/>
          </p:nvPr>
        </p:nvSpPr>
        <p:spPr>
          <a:xfrm>
            <a:off x="324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Other Relevant Trends </a:t>
            </a:r>
            <a:endParaRPr sz="2500"/>
          </a:p>
        </p:txBody>
      </p:sp>
      <p:graphicFrame>
        <p:nvGraphicFramePr>
          <p:cNvPr id="662" name="Google Shape;662;p55"/>
          <p:cNvGraphicFramePr/>
          <p:nvPr/>
        </p:nvGraphicFramePr>
        <p:xfrm>
          <a:off x="0" y="58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490400"/>
                <a:gridCol w="3739550"/>
                <a:gridCol w="3852175"/>
              </a:tblGrid>
              <a:tr h="250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Agricultural Production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FEWSION                             </a:t>
                      </a:r>
                      <a:r>
                        <a:rPr lang="en-GB" sz="800"/>
                        <a:t>* ALL RATES EXPRESSED AS A PERCENTAGE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USDA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99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Manufacturing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FRED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IHS MARKIT, JPMORGAN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63" name="Google Shape;663;p55"/>
          <p:cNvPicPr preferRelativeResize="0"/>
          <p:nvPr/>
        </p:nvPicPr>
        <p:blipFill rotWithShape="1">
          <a:blip r:embed="rId3">
            <a:alphaModFix/>
          </a:blip>
          <a:srcRect b="3859" l="-3130" r="3129" t="-3860"/>
          <a:stretch/>
        </p:blipFill>
        <p:spPr>
          <a:xfrm>
            <a:off x="1567275" y="826900"/>
            <a:ext cx="3314275" cy="20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275" y="3352800"/>
            <a:ext cx="3314275" cy="16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075" y="716263"/>
            <a:ext cx="3045300" cy="2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725" y="3333225"/>
            <a:ext cx="3164000" cy="1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idx="4294967295" type="title"/>
          </p:nvPr>
        </p:nvSpPr>
        <p:spPr>
          <a:xfrm>
            <a:off x="37950" y="0"/>
            <a:ext cx="7215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Global Agricultural Production   </a:t>
            </a:r>
            <a:endParaRPr sz="2000"/>
          </a:p>
        </p:txBody>
      </p:sp>
      <p:pic>
        <p:nvPicPr>
          <p:cNvPr id="672" name="Google Shape;6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37" y="583500"/>
            <a:ext cx="8471726" cy="4271274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7"/>
          <p:cNvSpPr txBox="1"/>
          <p:nvPr>
            <p:ph idx="4294967295" type="title"/>
          </p:nvPr>
        </p:nvSpPr>
        <p:spPr>
          <a:xfrm>
            <a:off x="324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Other Relevant Trends </a:t>
            </a:r>
            <a:endParaRPr sz="2500"/>
          </a:p>
        </p:txBody>
      </p:sp>
      <p:graphicFrame>
        <p:nvGraphicFramePr>
          <p:cNvPr id="678" name="Google Shape;678;p57"/>
          <p:cNvGraphicFramePr/>
          <p:nvPr/>
        </p:nvGraphicFramePr>
        <p:xfrm>
          <a:off x="104775" y="59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{BCE19CCA-63E8-4284-A330-B3ED3F92E701}</a:tableStyleId>
              </a:tblPr>
              <a:tblGrid>
                <a:gridCol w="1121725"/>
                <a:gridCol w="4174275"/>
                <a:gridCol w="3681300"/>
              </a:tblGrid>
              <a:tr h="222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Supply Chain Disruptions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AMERICAN SHIPPER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MAVROUDIS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21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Inflation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TRADING ECONOMICS | U.S. BLS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TRADING ECONOMICS | U.S. BLS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9" name="Google Shape;6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00" y="3047600"/>
            <a:ext cx="3931675" cy="19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925" y="3047600"/>
            <a:ext cx="3588651" cy="192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7"/>
          <p:cNvPicPr preferRelativeResize="0"/>
          <p:nvPr/>
        </p:nvPicPr>
        <p:blipFill rotWithShape="1">
          <a:blip r:embed="rId5">
            <a:alphaModFix/>
          </a:blip>
          <a:srcRect b="0" l="1039" r="0" t="17681"/>
          <a:stretch/>
        </p:blipFill>
        <p:spPr>
          <a:xfrm>
            <a:off x="5597500" y="831300"/>
            <a:ext cx="3156600" cy="19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225" y="831300"/>
            <a:ext cx="4036449" cy="1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idx="4294967295" type="body"/>
          </p:nvPr>
        </p:nvSpPr>
        <p:spPr>
          <a:xfrm>
            <a:off x="171450" y="176925"/>
            <a:ext cx="6477000" cy="2958600"/>
          </a:xfrm>
          <a:prstGeom prst="rect">
            <a:avLst/>
          </a:prstGeom>
          <a:solidFill>
            <a:srgbClr val="000000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Ivette Sierra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Graduated </a:t>
            </a:r>
            <a:r>
              <a:rPr b="1" lang="en-GB" sz="1600">
                <a:solidFill>
                  <a:schemeClr val="lt1"/>
                </a:solidFill>
              </a:rPr>
              <a:t>from John Jay College of Criminal Justice with a Bachelor of Science Degree in Criminal Justice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10 years</a:t>
            </a:r>
            <a:r>
              <a:rPr b="1" lang="en-GB" sz="1600">
                <a:solidFill>
                  <a:schemeClr val="lt1"/>
                </a:solidFill>
              </a:rPr>
              <a:t> experience as a Law Enforcement Officer with the NYC Parks Dept., NYPD School Safety Agent, &amp; in the private sector as a Public Safety Officer with the Hunt’s Point Produce Terminal </a:t>
            </a:r>
            <a:r>
              <a:rPr b="1" lang="en-GB" sz="1600">
                <a:solidFill>
                  <a:schemeClr val="lt1"/>
                </a:solidFill>
              </a:rPr>
              <a:t>Market</a:t>
            </a:r>
            <a:r>
              <a:rPr b="1" lang="en-GB" sz="1600">
                <a:solidFill>
                  <a:schemeClr val="lt1"/>
                </a:solidFill>
              </a:rPr>
              <a:t>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GB" sz="1600">
                <a:solidFill>
                  <a:schemeClr val="lt1"/>
                </a:solidFill>
              </a:rPr>
              <a:t>Looking to obtain a position as a Data Scientist in the Criminal Justice field or in Public Administration. 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82225" y="594851"/>
            <a:ext cx="3006101" cy="2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8"/>
          <p:cNvSpPr txBox="1"/>
          <p:nvPr>
            <p:ph type="title"/>
          </p:nvPr>
        </p:nvSpPr>
        <p:spPr>
          <a:xfrm>
            <a:off x="1303800" y="498475"/>
            <a:ext cx="50844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Red Flags For Future of Food Security in America?</a:t>
            </a:r>
            <a:endParaRPr sz="2500"/>
          </a:p>
        </p:txBody>
      </p:sp>
      <p:sp>
        <p:nvSpPr>
          <p:cNvPr id="688" name="Google Shape;688;p58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89" name="Google Shape;689;p58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Supply Chain Disruptions Caused by Current Events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0" name="Google Shape;690;p58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91" name="Google Shape;691;p58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Rising Inflation and Cost of Living </a:t>
            </a:r>
            <a:endParaRPr sz="1800"/>
          </a:p>
        </p:txBody>
      </p:sp>
      <p:sp>
        <p:nvSpPr>
          <p:cNvPr id="692" name="Google Shape;692;p58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93" name="Google Shape;693;p58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Increasing Socioeconomic Disparities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4" name="Google Shape;694;p58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95" name="Google Shape;695;p58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Increasingly Erratic Weather &amp; Climate Change</a:t>
            </a:r>
            <a:endParaRPr sz="1800"/>
          </a:p>
        </p:txBody>
      </p:sp>
      <p:pic>
        <p:nvPicPr>
          <p:cNvPr id="696" name="Google Shape;6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162" y="0"/>
            <a:ext cx="2840187" cy="207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9"/>
          <p:cNvSpPr txBox="1"/>
          <p:nvPr>
            <p:ph type="title"/>
          </p:nvPr>
        </p:nvSpPr>
        <p:spPr>
          <a:xfrm>
            <a:off x="1863350" y="578950"/>
            <a:ext cx="7210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>
                <a:solidFill>
                  <a:srgbClr val="000000"/>
                </a:solidFill>
              </a:rPr>
              <a:t>Combating</a:t>
            </a:r>
            <a:r>
              <a:rPr lang="en-GB">
                <a:solidFill>
                  <a:srgbClr val="000000"/>
                </a:solidFill>
              </a:rPr>
              <a:t> the Issue - Recommendations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2" name="Google Shape;702;p59"/>
          <p:cNvSpPr/>
          <p:nvPr/>
        </p:nvSpPr>
        <p:spPr>
          <a:xfrm>
            <a:off x="2177265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03" name="Google Shape;703;p59"/>
          <p:cNvSpPr txBox="1"/>
          <p:nvPr>
            <p:ph idx="1" type="body"/>
          </p:nvPr>
        </p:nvSpPr>
        <p:spPr>
          <a:xfrm>
            <a:off x="2638266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Increase accessibility of r</a:t>
            </a:r>
            <a:r>
              <a:rPr lang="en-GB" sz="1100"/>
              <a:t>esources for families and individuals seeking food/aid via local charities/organizations</a:t>
            </a:r>
            <a:endParaRPr sz="1100"/>
          </a:p>
        </p:txBody>
      </p:sp>
      <p:sp>
        <p:nvSpPr>
          <p:cNvPr id="704" name="Google Shape;704;p59"/>
          <p:cNvSpPr/>
          <p:nvPr/>
        </p:nvSpPr>
        <p:spPr>
          <a:xfrm>
            <a:off x="2177265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05" name="Google Shape;705;p59"/>
          <p:cNvSpPr txBox="1"/>
          <p:nvPr>
            <p:ph idx="1" type="body"/>
          </p:nvPr>
        </p:nvSpPr>
        <p:spPr>
          <a:xfrm>
            <a:off x="2638275" y="3307900"/>
            <a:ext cx="2832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Require bonuses and incentive pay for truck drivers to be given up front at beginning of contracts with new trucking employees</a:t>
            </a:r>
            <a:endParaRPr sz="1100"/>
          </a:p>
        </p:txBody>
      </p:sp>
      <p:sp>
        <p:nvSpPr>
          <p:cNvPr id="706" name="Google Shape;706;p59"/>
          <p:cNvSpPr/>
          <p:nvPr/>
        </p:nvSpPr>
        <p:spPr>
          <a:xfrm>
            <a:off x="5748034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07" name="Google Shape;707;p59"/>
          <p:cNvSpPr txBox="1"/>
          <p:nvPr>
            <p:ph idx="1" type="body"/>
          </p:nvPr>
        </p:nvSpPr>
        <p:spPr>
          <a:xfrm>
            <a:off x="624096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Lowering mandatory age for drivers in all states down to 18 yrs for Class B driver certification, for them to gain experience and knowledge</a:t>
            </a:r>
            <a:endParaRPr sz="1100"/>
          </a:p>
        </p:txBody>
      </p:sp>
      <p:sp>
        <p:nvSpPr>
          <p:cNvPr id="708" name="Google Shape;708;p59"/>
          <p:cNvSpPr/>
          <p:nvPr/>
        </p:nvSpPr>
        <p:spPr>
          <a:xfrm>
            <a:off x="5748034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09" name="Google Shape;709;p59"/>
          <p:cNvSpPr txBox="1"/>
          <p:nvPr>
            <p:ph idx="1" type="body"/>
          </p:nvPr>
        </p:nvSpPr>
        <p:spPr>
          <a:xfrm>
            <a:off x="624096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Fund education programs directed at trade schools for truck driver students </a:t>
            </a:r>
            <a:endParaRPr sz="1100"/>
          </a:p>
        </p:txBody>
      </p:sp>
      <p:pic>
        <p:nvPicPr>
          <p:cNvPr id="710" name="Google Shape;7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63" y="1701622"/>
            <a:ext cx="1623475" cy="148272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59"/>
          <p:cNvSpPr txBox="1"/>
          <p:nvPr/>
        </p:nvSpPr>
        <p:spPr>
          <a:xfrm>
            <a:off x="163212" y="3355049"/>
            <a:ext cx="1623600" cy="9234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Nunito"/>
                <a:ea typeface="Nunito"/>
                <a:cs typeface="Nunito"/>
                <a:sym typeface="Nunito"/>
              </a:rPr>
              <a:t>Mr. Leo Servedio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Vice President at Teamsters Local 202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Bronx, New York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2" name="Google Shape;712;p59"/>
          <p:cNvSpPr txBox="1"/>
          <p:nvPr/>
        </p:nvSpPr>
        <p:spPr>
          <a:xfrm>
            <a:off x="2030450" y="4278450"/>
            <a:ext cx="6876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Nunito ExtraBold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Jon Samson, testifying on behalf of the American Trucking Association: “</a:t>
            </a:r>
            <a:r>
              <a:rPr i="1" lang="en-GB" sz="1200">
                <a:solidFill>
                  <a:srgbClr val="222222"/>
                </a:solidFill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Nearly 1 million new drivers will need to be trained and hired in the next decade to keep pace with increase consumer demand and an aging workforce</a:t>
            </a:r>
            <a:r>
              <a:rPr lang="en-GB" sz="1200">
                <a:solidFill>
                  <a:srgbClr val="222222"/>
                </a:solidFill>
                <a:highlight>
                  <a:schemeClr val="lt1"/>
                </a:highlight>
                <a:latin typeface="Nunito ExtraBold"/>
                <a:ea typeface="Nunito ExtraBold"/>
                <a:cs typeface="Nunito ExtraBold"/>
                <a:sym typeface="Nunito ExtraBold"/>
              </a:rPr>
              <a:t>.” (Farm Progress, 2021)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Summary</a:t>
            </a:r>
            <a:endParaRPr sz="3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/>
          <p:cNvSpPr txBox="1"/>
          <p:nvPr>
            <p:ph idx="4294967295" type="body"/>
          </p:nvPr>
        </p:nvSpPr>
        <p:spPr>
          <a:xfrm>
            <a:off x="235750" y="192875"/>
            <a:ext cx="6712800" cy="48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ExtraBold"/>
              <a:buChar char="❖"/>
            </a:pPr>
            <a:r>
              <a:rPr lang="en-GB" sz="1200">
                <a:latin typeface="Nunito ExtraBold"/>
                <a:ea typeface="Nunito ExtraBold"/>
                <a:cs typeface="Nunito ExtraBold"/>
                <a:sym typeface="Nunito ExtraBold"/>
              </a:rPr>
              <a:t>Food Insecurity at optimal level in 2019 prior to COVID pandemic</a:t>
            </a:r>
            <a:endParaRPr sz="120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-GB" sz="1200"/>
              <a:t>Changes since 2019: 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Food insecurity skyrockets in 2020/2021(45 million Americans of which 15 million are children)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Mass Trucking Retirement Movement(Equates to supply chain crisis), Inflation is at highest levels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Unemployment rates increased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Global supply chain pressures increase with little relief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COVID variants(Delta, Omicron)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-GB" sz="1200"/>
              <a:t>Continuities: 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Manufacturing recovered(U.S.)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Production recovered(U.S.)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Increase in knowledge of and access to resources via media(food stamps/food banks)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-GB" sz="1200"/>
              <a:t>What Was Significant?: 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Rapidly rising INFLATION(7.9% in Feb. 2022 - 40 year high)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Mass trucker retirement(mass distribution job openings caused supply chain problems)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Poverty increase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b="1" lang="en-GB" sz="1200"/>
              <a:t>Rise in unemployment 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-GB" sz="1200"/>
              <a:t>Predictors:</a:t>
            </a:r>
            <a:r>
              <a:rPr lang="en-GB" sz="1200"/>
              <a:t> </a:t>
            </a:r>
            <a:r>
              <a:rPr b="1" lang="en-GB" sz="1200"/>
              <a:t>Unemployment, Inflation rate, Breaks in supply/distribution chain(labor shortages), Poverty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23" name="Google Shape;7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725" y="270275"/>
            <a:ext cx="2275275" cy="15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250" y="2154037"/>
            <a:ext cx="2330226" cy="13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150" y="3832225"/>
            <a:ext cx="2383325" cy="13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Conclusion</a:t>
            </a:r>
            <a:r>
              <a:rPr lang="en-GB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3"/>
          <p:cNvSpPr txBox="1"/>
          <p:nvPr>
            <p:ph type="title"/>
          </p:nvPr>
        </p:nvSpPr>
        <p:spPr>
          <a:xfrm>
            <a:off x="843050" y="57150"/>
            <a:ext cx="7831200" cy="4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Black"/>
              <a:buChar char="❖"/>
            </a:pPr>
            <a:r>
              <a:rPr b="0" lang="en-GB" sz="1550">
                <a:solidFill>
                  <a:srgbClr val="000000"/>
                </a:solidFill>
                <a:latin typeface="Nunito Black"/>
                <a:ea typeface="Nunito Black"/>
                <a:cs typeface="Nunito Black"/>
                <a:sym typeface="Nunito Black"/>
              </a:rPr>
              <a:t>FOOD INSECURITY CAN AFFECT ALL AMERICANS!</a:t>
            </a:r>
            <a:endParaRPr b="0" sz="1550">
              <a:solidFill>
                <a:srgbClr val="000000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Physical Development/Child Development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Education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Public Health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National Economy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❖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More Obvious Contributors: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Unemployment increases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Inflation rate increases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Poverty rate increases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❖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Less Obvious Contributors: 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Lack of resources to obtain help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Supply/distribution chain breaks/shortages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Labor openings in supply/distribution chain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❖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Unexpected Findings: Mass aging trucker retirement movement (over 244K people)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❖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TAKE ACTION: Go Back to America’s Founding Industrial Roots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End bipartisan politics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Increase awareness of available resources (i.e., backpack programs)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Nunito SemiBold"/>
              <a:buChar char="➢"/>
            </a:pPr>
            <a:r>
              <a:rPr b="0" lang="en-GB" sz="1550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Further American innovation to compensate for gaps in supply infrastructure (trucking and railway industry) </a:t>
            </a:r>
            <a:endParaRPr b="0" sz="1550">
              <a:solidFill>
                <a:srgbClr val="00000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pic>
        <p:nvPicPr>
          <p:cNvPr id="736" name="Google Shape;7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3524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5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Questions?</a:t>
            </a:r>
            <a:r>
              <a:rPr lang="en-GB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52" name="Google Shape;752;p66"/>
          <p:cNvSpPr txBox="1"/>
          <p:nvPr>
            <p:ph idx="1" type="body"/>
          </p:nvPr>
        </p:nvSpPr>
        <p:spPr>
          <a:xfrm>
            <a:off x="1303775" y="1098550"/>
            <a:ext cx="7475100" cy="3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6 Global Events That Have Disrupted the Manufacturing Supply Chain. Aptean.com. (n.d.). Retrieved March 24, 2022, from https://www.aptean.com/en-US/insights/blog/6-events-disrupted-maunfacturing-supply-chai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America's Health Rankings.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Explore Food Insecurity in the United States | 2021 Health of Women And Children Report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&lt;https://www.americashealthrankings.org/explore/health-of-women-and-children/measure/food_insecurity_household&gt; [Accessed 25 March 2022].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bls.gov.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Economic News Releases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&lt;https://www.bls.gov/bls/newsrels.htm#OEUS&gt; [Accessed 6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Buchholz, K. (2021, September 15). How did Covid-19 Spike U.S. Food Insecurity Levels? weforum.org . Retrieved March 24, 2022, from </a:t>
            </a:r>
            <a:r>
              <a:rPr lang="en-GB" sz="1000" u="sng">
                <a:solidFill>
                  <a:srgbClr val="00000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https://www.weforum.org/agenda/2021/09/united-states-us-food-insecurity-covid-pandemic-lockdown-coronavirus/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Coleman-Jensen, A., Rabbitt, M., Gregory, C., &amp;amp; Singh, A. (2020, September). Household Food Security in the United States in 2019. ers.usda.gov. Retrieved March 24, 2022, from </a:t>
            </a:r>
            <a:r>
              <a:rPr lang="en-GB" sz="1000" u="sng">
                <a:solidFill>
                  <a:srgbClr val="00000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https://www.ers.usda.gov/webdocs/publications/99282/err-275.pdf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ers.usda.gov.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History &amp; Background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&lt;https://www.ers.usda.gov/topics/food-nutrition-assistance/food-security-in-the-u-s/history-background/&gt; [Accessed 25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ers.usda.gov.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Key Statistics &amp; Graphics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&lt;https://www.ers.usda.gov/topics/food-nutrition-assistance/food-security-in-the-u-s/key-statistics-graphics/&gt; [Accessed 25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53" name="Google Shape;753;p66"/>
          <p:cNvSpPr txBox="1"/>
          <p:nvPr/>
        </p:nvSpPr>
        <p:spPr>
          <a:xfrm>
            <a:off x="4255325" y="205700"/>
            <a:ext cx="42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59" name="Google Shape;759;p67"/>
          <p:cNvSpPr txBox="1"/>
          <p:nvPr>
            <p:ph idx="1" type="body"/>
          </p:nvPr>
        </p:nvSpPr>
        <p:spPr>
          <a:xfrm>
            <a:off x="1303775" y="1098550"/>
            <a:ext cx="70305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Fatka, J.,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Trucker shortages plague food supply chain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Farm Progress. Available at: &lt;https://www.farmprogress.com/farm-policy/trucker-shortages-plague-food-supply-chain&gt; [Accessed 25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Feeding America.org 2021. The Impact of the Coronavirus on Food Insecurity in 2020 &amp; 2021. &lt;https://www.feedingamerica.org/sites/default/files/2021-03/National%20Projections%20Brief_3.9.2021_0.pdf&gt;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Feedingamerica.org.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What is Food Insecurity? | Feeding America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&lt;https://www.feedingamerica.org/hunger-in-america/food-insecurity&gt; [Accessed 7 March 2022].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Fred.stlouisfed.org.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Manufacturing Sector: Labor Productivity (Output per Hour) for All Employed Persons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&lt;https://fred.stlouisfed.org/series/OPHMFG#0&gt; [Accessed 21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Gerlock, G. (2017, April 9). Farmers look for ways to circumvent Tractor Software Locks. NPR. Retrieved March 25, 2022, from 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https://www.npr.org/sections/alltechconsidered/2017/04/09/523024776/farmers-look-for-ways-to-circumvent-tractor-software-locks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Global Manufacturing Production Growth Accelerates at end of 2021 as supply disruptions show signs of easing, price pressure cools. IHS Markit. (2022, January 5). Retrieved March 24, 2022, from https://ihsmarkit.com/research-analysis/global-manufacturing-production-growth-accelerates-Jan22.html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60" name="Google Shape;760;p67"/>
          <p:cNvSpPr txBox="1"/>
          <p:nvPr/>
        </p:nvSpPr>
        <p:spPr>
          <a:xfrm>
            <a:off x="4255325" y="205700"/>
            <a:ext cx="42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/>
        </p:nvSpPr>
        <p:spPr>
          <a:xfrm>
            <a:off x="199825" y="1593250"/>
            <a:ext cx="290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199825" y="118100"/>
            <a:ext cx="5951100" cy="3447900"/>
          </a:xfrm>
          <a:prstGeom prst="rect">
            <a:avLst/>
          </a:prstGeom>
          <a:solidFill>
            <a:schemeClr val="lt1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6D9EEB"/>
                </a:solidFill>
                <a:latin typeface="Maven Pro"/>
                <a:ea typeface="Maven Pro"/>
                <a:cs typeface="Maven Pro"/>
                <a:sym typeface="Maven Pro"/>
              </a:rPr>
              <a:t>Natalin Williams</a:t>
            </a:r>
            <a:endParaRPr b="1">
              <a:solidFill>
                <a:srgbClr val="6D9EEB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Lato"/>
              <a:buChar char="●"/>
            </a:pPr>
            <a:r>
              <a:rPr b="1" lang="en-GB" sz="1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20 years in retail, compounding, and hospital pharmacy settings as a certified pharmacy technician, manager, and inventory specialist</a:t>
            </a:r>
            <a:endParaRPr b="1" sz="1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Lato"/>
              <a:buChar char="●"/>
            </a:pPr>
            <a:r>
              <a:rPr b="1" lang="en-GB" sz="1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10 years as business owner of wellness company and photography company</a:t>
            </a:r>
            <a:endParaRPr b="1" sz="1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Lato"/>
              <a:buChar char="●"/>
            </a:pPr>
            <a:r>
              <a:rPr b="1" lang="en-GB" sz="1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Former interior designer and project manager of a Birmingham metro construction company</a:t>
            </a:r>
            <a:endParaRPr b="1" sz="1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Lato"/>
              <a:buChar char="●"/>
            </a:pPr>
            <a:r>
              <a:rPr b="1" lang="en-GB" sz="1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Volunteer for local children’s outreach programs</a:t>
            </a:r>
            <a:endParaRPr b="1" sz="1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Lato"/>
              <a:buChar char="●"/>
            </a:pPr>
            <a:r>
              <a:rPr b="1" lang="en-GB" sz="16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Data science is the perfect fit for my love for research, design creativity,  management skills, and local outreach programs</a:t>
            </a:r>
            <a:endParaRPr b="1" sz="16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25" y="347800"/>
            <a:ext cx="2055525" cy="298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66" name="Google Shape;766;p68"/>
          <p:cNvSpPr txBox="1"/>
          <p:nvPr>
            <p:ph idx="1" type="body"/>
          </p:nvPr>
        </p:nvSpPr>
        <p:spPr>
          <a:xfrm>
            <a:off x="1303800" y="1098550"/>
            <a:ext cx="7236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Waxman, E., Engelhard, E., Brown, J. </a:t>
            </a:r>
            <a:r>
              <a:rPr i="1" lang="en-GB" sz="1200">
                <a:solidFill>
                  <a:srgbClr val="000000"/>
                </a:solidFill>
              </a:rPr>
              <a:t>Map the Meal Gap 2011: Food Insecurity Estimates at the County Level</a:t>
            </a:r>
            <a:r>
              <a:rPr lang="en-GB" sz="1200">
                <a:solidFill>
                  <a:srgbClr val="000000"/>
                </a:solidFill>
              </a:rPr>
              <a:t>. Feeding America, 2011.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E. Waxman, E. Engelhard, T. Del Vecchio, &amp; A. Satoh. </a:t>
            </a:r>
            <a:r>
              <a:rPr i="1" lang="en-GB" sz="1200">
                <a:solidFill>
                  <a:srgbClr val="000000"/>
                </a:solidFill>
              </a:rPr>
              <a:t>Map the Meal Gap 2012: A Report on County and Congressional District Food Insecurity and County Food Cost in the United States in 2010. </a:t>
            </a:r>
            <a:r>
              <a:rPr lang="en-GB" sz="1200">
                <a:solidFill>
                  <a:srgbClr val="000000"/>
                </a:solidFill>
              </a:rPr>
              <a:t>Feeding America, 2012.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E. Waxman, E. Engelhard, A. Satoh, &amp; N. Chawla. </a:t>
            </a:r>
            <a:r>
              <a:rPr i="1" lang="en-GB" sz="1200">
                <a:solidFill>
                  <a:srgbClr val="000000"/>
                </a:solidFill>
              </a:rPr>
              <a:t>Map the Meal Gap 2013: Food Insecurity Estimates at the County Level</a:t>
            </a:r>
            <a:r>
              <a:rPr lang="en-GB" sz="1200">
                <a:solidFill>
                  <a:srgbClr val="000000"/>
                </a:solidFill>
              </a:rPr>
              <a:t>. Feeding America, 2013.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Gundersen, C., E. Engelhard, A. Satoh, &amp; E. Waxman. Map the Meal Gap 2014: Food Insecurity and Child Food Insecurity Estimates at the County Level. Feeding America, 2014.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Gundersen, C., E. Engelhard, A. Satoh, &amp; E. Waxman. Map the Meal Gap 2015: Food Insecurity and Child Food Insecurity Estimates at the County Level. Feeding America, 2015.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A. Dewey, A. Crumbaugh, M. Kato &amp; E. Engelhard. </a:t>
            </a:r>
            <a:r>
              <a:rPr i="1" lang="en-GB" sz="1200">
                <a:solidFill>
                  <a:srgbClr val="000000"/>
                </a:solidFill>
              </a:rPr>
              <a:t>Map the Meal Gap 2016: A Report on County and Congressional District Food Insecurity and County Food Cost in the United States in 2014. </a:t>
            </a:r>
            <a:r>
              <a:rPr lang="en-GB" sz="1200">
                <a:solidFill>
                  <a:srgbClr val="000000"/>
                </a:solidFill>
              </a:rPr>
              <a:t>Feeding America, 2016.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72" name="Google Shape;772;p69"/>
          <p:cNvSpPr txBox="1"/>
          <p:nvPr>
            <p:ph idx="1" type="body"/>
          </p:nvPr>
        </p:nvSpPr>
        <p:spPr>
          <a:xfrm>
            <a:off x="1303800" y="1098550"/>
            <a:ext cx="72369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A. Dewey, A. Crumbaugh, M. Kato &amp; E. Engelhard. </a:t>
            </a:r>
            <a:r>
              <a:rPr i="1" lang="en-GB" sz="1200">
                <a:solidFill>
                  <a:srgbClr val="000000"/>
                </a:solidFill>
              </a:rPr>
              <a:t>Map the Meal Gap 2017: A Report on County and Congressional District Food Insecurity and County Food Cost in the United States in 2015. </a:t>
            </a:r>
            <a:r>
              <a:rPr lang="en-GB" sz="1200">
                <a:solidFill>
                  <a:srgbClr val="000000"/>
                </a:solidFill>
              </a:rPr>
              <a:t>Feeding America, 2017.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A. Dewey, A. Crumbaugh, M. Kato &amp; E. Engelhard. </a:t>
            </a:r>
            <a:r>
              <a:rPr i="1" lang="en-GB" sz="1200">
                <a:solidFill>
                  <a:srgbClr val="000000"/>
                </a:solidFill>
              </a:rPr>
              <a:t>Map the Meal Gap 2018: A Report on County and Congressional District Food Insecurity and County Food Cost in the United States in 2016. </a:t>
            </a:r>
            <a:r>
              <a:rPr lang="en-GB" sz="1200">
                <a:solidFill>
                  <a:srgbClr val="000000"/>
                </a:solidFill>
              </a:rPr>
              <a:t>Feeding America, 2018.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A. Dewey, M. Kato, A. Crumbaugh &amp; M. Strayer. </a:t>
            </a:r>
            <a:r>
              <a:rPr i="1" lang="en-GB" sz="1200">
                <a:solidFill>
                  <a:srgbClr val="000000"/>
                </a:solidFill>
              </a:rPr>
              <a:t>Map the Meal Gap 2019: A Report on County and Congressional District Food Insecurity and County Food Cost in the United States in 2017. </a:t>
            </a:r>
            <a:r>
              <a:rPr lang="en-GB" sz="1200">
                <a:solidFill>
                  <a:srgbClr val="000000"/>
                </a:solidFill>
              </a:rPr>
              <a:t>Feeding America, 2019.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A. Dewey, E. Engelhard, M. Strayer &amp; L. Lapinski. </a:t>
            </a:r>
            <a:r>
              <a:rPr i="1" lang="en-GB" sz="1200">
                <a:solidFill>
                  <a:srgbClr val="000000"/>
                </a:solidFill>
              </a:rPr>
              <a:t>Map the Meal Gap 2020: A Report on County and Congressional District Food Insecurity and County Food Cost in the United States in 2018. </a:t>
            </a:r>
            <a:r>
              <a:rPr lang="en-GB" sz="1200">
                <a:solidFill>
                  <a:srgbClr val="000000"/>
                </a:solidFill>
              </a:rPr>
              <a:t>Feeding America, 2020.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Gundersen, C., Strayer, M., Dewey, A., Hake, M., &amp; Engelhard, E. (2021). </a:t>
            </a:r>
            <a:r>
              <a:rPr i="1" lang="en-GB" sz="1200">
                <a:solidFill>
                  <a:srgbClr val="000000"/>
                </a:solidFill>
              </a:rPr>
              <a:t>Map the Meal Gap 2021: An Analysis of County and Congressional District Food Insecurity and County Food Cost in the United States in 2019</a:t>
            </a:r>
            <a:r>
              <a:rPr lang="en-GB" sz="1200">
                <a:solidFill>
                  <a:srgbClr val="000000"/>
                </a:solidFill>
              </a:rPr>
              <a:t>. Feeding America.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78" name="Google Shape;778;p70"/>
          <p:cNvSpPr txBox="1"/>
          <p:nvPr>
            <p:ph idx="1" type="body"/>
          </p:nvPr>
        </p:nvSpPr>
        <p:spPr>
          <a:xfrm>
            <a:off x="1303800" y="1098550"/>
            <a:ext cx="75513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sidore, C. (2021, May 29). Truckers are getting big pay hikes, but there's still a shortage of drivers. CNN. Retrieved March 24, 2022, from https://www.cnn.com/2021/05/29/economy/truck-driver-shortage-pay-hikes/index.html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Keiper, A. (2022, March 21). Russia's Ukraine War threatens to blow us food prices sky-high. Fox Business. Retrieved March 24, 2022, from </a:t>
            </a:r>
            <a:r>
              <a:rPr lang="en-GB" sz="9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https://www.foxbusiness.com/lifestyle/ukraine-war-russia-food-high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Nsf.gov. 2022. </a:t>
            </a:r>
            <a:r>
              <a:rPr i="1" lang="en-GB" sz="950">
                <a:solidFill>
                  <a:srgbClr val="000000"/>
                </a:solidFill>
                <a:highlight>
                  <a:srgbClr val="FFFFFF"/>
                </a:highlight>
              </a:rPr>
              <a:t>Multimedia Gallery | NSF - National Science Foundation</a:t>
            </a: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&lt;https://www.nsf.gov/news/mmg/&gt; [Accessed 25 March 2022].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Preuss, L. (2018, September 27). Poverty and Food Insecurity Rates Improved in 2017, but 1 in 8 People Still at Risk of Hunger. hungerandhealth.feedingamerica.org. Retrieved March 24, 2022, from https://hungerandhealth.feedingamerica.org/2018/09/poverty-food-insecurity-rates-improved-2017-1-8-people-still-risk-hunger/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Regional Price Parities by State and Metro Area. Regional Price Parities by State and Metro Area | U.S. Bureau of Economic Analysis (BEA). (n.d.). Retrieved March 24, 2022, from https://www.bea.gov/data/prices-inflation/regional-price-parities-state-and-metro-area#:~:text=Regional%20price%20parities%20(RPPs)%20measure,the%20overall%20national%20price%20level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Sager, J. (2022, March 14). Here Are the Groceries You Might Be Missing On Store Shelves Due to Food Shortages In 2022 . Parade. Retrieved March 24, 2022, from </a:t>
            </a:r>
            <a:r>
              <a:rPr lang="en-GB" sz="9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https://parade.com/1332615/jessicasager/food-shortages-2022/#:~:text=%E2%80%9CIt%20is%20a%20combination%20of,Carl%20Marks%20Advisors%20told%20us</a:t>
            </a: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84" name="Google Shape;784;p71"/>
          <p:cNvSpPr txBox="1"/>
          <p:nvPr>
            <p:ph idx="1" type="body"/>
          </p:nvPr>
        </p:nvSpPr>
        <p:spPr>
          <a:xfrm>
            <a:off x="1303800" y="1098550"/>
            <a:ext cx="75228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Somwanshi, R., Anand, A., Kesavan, M., Singh, S., &amp;amp; Samant, S. (2020, May 15). Infographic: Coronavirus pandemic tests global agriculture supply chain, Stokes Food Security Fears. S&amp;amp;P Global Commodity Insights. Retrieved March 24, 2022, from </a:t>
            </a:r>
            <a:r>
              <a:rPr lang="en-GB" sz="950" u="sng">
                <a:solidFill>
                  <a:schemeClr val="accent5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https://www.spglobal.com/commodity-insights/en/market-insights/latest-news/agriculture/051520-infographic-coronavirus-pandemic-tests-global-agriculture-supply-chain-stokes-food-security-fears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rgbClr val="000000"/>
                </a:solidFill>
                <a:highlight>
                  <a:srgbClr val="FFFFFF"/>
                </a:highlight>
              </a:rPr>
              <a:t>Supply chain disruptions make a comeback. (n.d.). Www.mavroudis.com.cy. Retrieved March 25, 2022, from https://www.mavroudis.com.cy/news/supply-chain-disruptions-make-a-comeback#:~:text=According%20to%20the%20IMF%2C%20supply</a:t>
            </a:r>
            <a:endParaRPr sz="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The Barbecue Lab.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Hunger in America | March 2022 | The Barbecue Lab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&lt;https://thebarbecuelab.com/hunger-in-america/&gt; [Accessed 25 March 2022].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Tradingeconomics.com.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United States Unemployment Rate - February 2022 Data - 1948-2021 Historical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&lt;https://tradingeconomics.com/united-states/unemployment-rate&gt; [Accessed 8 March 2022].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Unemployment Rates During the COVID-19 Pandemic . (2021, August 20). Retrieved March 25, 2022, from https://sgp.fas.org/crs/misc/R46554.pdf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United States Inflation Rate. United States Inflation Rate - February 2022 Data - 1914-2021 Historical. (n.d.). Retrieved March 24, 2022, from </a:t>
            </a:r>
            <a:r>
              <a:rPr lang="en-GB" sz="1000" u="sng">
                <a:solidFill>
                  <a:schemeClr val="accent5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https://tradingeconomics.com/united-states/inflation-cpi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790" name="Google Shape;790;p72"/>
          <p:cNvSpPr txBox="1"/>
          <p:nvPr>
            <p:ph idx="1" type="body"/>
          </p:nvPr>
        </p:nvSpPr>
        <p:spPr>
          <a:xfrm>
            <a:off x="1303800" y="1098550"/>
            <a:ext cx="75228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U.S. Census Bureau. (n.d.). 2020 American Community Survey Estimates. data.census.gov. Retrieved March 24, 2022, from </a:t>
            </a:r>
            <a:r>
              <a:rPr lang="en-GB" sz="1000" u="sng">
                <a:solidFill>
                  <a:schemeClr val="accent5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https://data.census.gov/cedsci/all?q=2020+ACS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U.S. Census Bureau. (2021, November 22). Income &amp;amp; Poverty Publications. Census.gov. Retrieved March 24, 2022, from https://www.census.gov/topics/income-poverty/library/publications.html 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U.S. Census Bureau. (2022, March 18). New Statistics Available From the 2016–2020 American Community Survey 5-Year Estimates. Census.gov. Retrieved March 24, 2022, from </a:t>
            </a:r>
            <a:r>
              <a:rPr lang="en-GB" sz="1000" u="sng">
                <a:solidFill>
                  <a:schemeClr val="accent5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https://www.census.gov/newsroom/press-releases/2022/acs-5-year-estimates.html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USDA.gov.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Productivity growth is still the major driver of U.S. agricultural growth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&lt;https://www.ers.usda.gov/data-products/chart-gallery/gallery/chart-detail/?chartId=58284&gt; [Accessed 25 March 2022].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USDA.gov. 2022. </a:t>
            </a:r>
            <a:r>
              <a:rPr i="1" lang="en-GB" sz="1000">
                <a:solidFill>
                  <a:srgbClr val="000000"/>
                </a:solidFill>
                <a:highlight>
                  <a:srgbClr val="FFFFFF"/>
                </a:highlight>
              </a:rPr>
              <a:t>Summary of Recent Findings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</a:rPr>
              <a:t>. [online] Available at: &lt;https://www.ers.usda.gov/data-products/agricultural-productivity-in-the-u-s/summary-of-recent-findings/&gt; [Accessed 21 March 2022].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Why Care About </a:t>
            </a:r>
            <a:br>
              <a:rPr lang="en-GB" sz="4600"/>
            </a:br>
            <a:r>
              <a:rPr lang="en-GB" sz="4600"/>
              <a:t>Food Insecurity? </a:t>
            </a:r>
            <a:endParaRPr sz="4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550" y="130397"/>
            <a:ext cx="1916150" cy="13687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8" name="Google Shape;378;p25"/>
          <p:cNvSpPr txBox="1"/>
          <p:nvPr>
            <p:ph type="title"/>
          </p:nvPr>
        </p:nvSpPr>
        <p:spPr>
          <a:xfrm>
            <a:off x="1129550" y="430700"/>
            <a:ext cx="6042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When The News Headlines Become All Too Real </a:t>
            </a:r>
            <a:endParaRPr sz="2500"/>
          </a:p>
        </p:txBody>
      </p:sp>
      <p:sp>
        <p:nvSpPr>
          <p:cNvPr id="379" name="Google Shape;379;p25"/>
          <p:cNvSpPr txBox="1"/>
          <p:nvPr>
            <p:ph idx="1" type="body"/>
          </p:nvPr>
        </p:nvSpPr>
        <p:spPr>
          <a:xfrm>
            <a:off x="411400" y="1917025"/>
            <a:ext cx="3413700" cy="3007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Our </a:t>
            </a:r>
            <a:r>
              <a:rPr b="1" lang="en-GB" sz="2000"/>
              <a:t>Backgrounds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Pharmacy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Logistics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Politics </a:t>
            </a:r>
            <a:endParaRPr sz="2000"/>
          </a:p>
        </p:txBody>
      </p:sp>
      <p:sp>
        <p:nvSpPr>
          <p:cNvPr id="380" name="Google Shape;380;p25"/>
          <p:cNvSpPr txBox="1"/>
          <p:nvPr>
            <p:ph idx="2" type="body"/>
          </p:nvPr>
        </p:nvSpPr>
        <p:spPr>
          <a:xfrm>
            <a:off x="4572000" y="1894525"/>
            <a:ext cx="4488600" cy="3052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Our Observations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Noticing increased prices of everyday expenses, particularly food/groceries, gasoline, and utilities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GB" sz="2000"/>
              <a:t>Witnessing lack of food/resources in lives of our friends, neighbors, fellow citizens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1" name="Google Shape;381;p25"/>
          <p:cNvSpPr/>
          <p:nvPr/>
        </p:nvSpPr>
        <p:spPr>
          <a:xfrm>
            <a:off x="3982675" y="2976675"/>
            <a:ext cx="452400" cy="6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>
            <p:ph type="title"/>
          </p:nvPr>
        </p:nvSpPr>
        <p:spPr>
          <a:xfrm>
            <a:off x="352250" y="1916825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Uncovering Food Insecurity</a:t>
            </a:r>
            <a:r>
              <a:rPr lang="en-GB" sz="3800"/>
              <a:t> </a:t>
            </a:r>
            <a:endParaRPr sz="3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>
            <p:ph type="title"/>
          </p:nvPr>
        </p:nvSpPr>
        <p:spPr>
          <a:xfrm>
            <a:off x="1159900" y="618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Food Insecurity?</a:t>
            </a:r>
            <a:endParaRPr/>
          </a:p>
        </p:txBody>
      </p:sp>
      <p:sp>
        <p:nvSpPr>
          <p:cNvPr id="392" name="Google Shape;392;p27"/>
          <p:cNvSpPr txBox="1"/>
          <p:nvPr/>
        </p:nvSpPr>
        <p:spPr>
          <a:xfrm>
            <a:off x="864875" y="1877000"/>
            <a:ext cx="7978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Lack of consistent access to enough food for every person in a household to live an active, healthy life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Can be a temporary situation for a household or can last a long time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Indicator to measure how many </a:t>
            </a: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people</a:t>
            </a: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 cannot afford food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Feeding America: As many as </a:t>
            </a: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42 million Americans (1 in 8), including 13 million children (1 in 6)</a:t>
            </a: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, may have experienced food insecurity in 2021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695" y="0"/>
            <a:ext cx="3526304" cy="1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7"/>
          <p:cNvSpPr txBox="1"/>
          <p:nvPr/>
        </p:nvSpPr>
        <p:spPr>
          <a:xfrm>
            <a:off x="6989375" y="4654575"/>
            <a:ext cx="215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Feeding America, 2022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